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87" r:id="rId1"/>
  </p:sldMasterIdLst>
  <p:notesMasterIdLst>
    <p:notesMasterId r:id="rId13"/>
  </p:notesMasterIdLst>
  <p:sldIdLst>
    <p:sldId id="256" r:id="rId2"/>
    <p:sldId id="284" r:id="rId3"/>
    <p:sldId id="285" r:id="rId4"/>
    <p:sldId id="268" r:id="rId5"/>
    <p:sldId id="278" r:id="rId6"/>
    <p:sldId id="286" r:id="rId7"/>
    <p:sldId id="287" r:id="rId8"/>
    <p:sldId id="288" r:id="rId9"/>
    <p:sldId id="289" r:id="rId10"/>
    <p:sldId id="290" r:id="rId11"/>
    <p:sldId id="267" r:id="rId1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0" autoAdjust="0"/>
    <p:restoredTop sz="74840" autoAdjust="0"/>
  </p:normalViewPr>
  <p:slideViewPr>
    <p:cSldViewPr snapToGrid="0">
      <p:cViewPr varScale="1">
        <p:scale>
          <a:sx n="61" d="100"/>
          <a:sy n="61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3DDA6BE-365F-4B37-83F1-450FB14EB8AE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808744A-3E24-44A4-A4CE-7C0F7DA31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50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8744A-3E24-44A4-A4CE-7C0F7DA31C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830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08744A-3E24-44A4-A4CE-7C0F7DA31C6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5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08744A-3E24-44A4-A4CE-7C0F7DA31C6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40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08744A-3E24-44A4-A4CE-7C0F7DA31C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9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08744A-3E24-44A4-A4CE-7C0F7DA31C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59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8744A-3E24-44A4-A4CE-7C0F7DA31C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16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8584D-39AE-4DAF-A7B5-D5CFD99B1D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77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08744A-3E24-44A4-A4CE-7C0F7DA31C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83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08744A-3E24-44A4-A4CE-7C0F7DA31C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02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08744A-3E24-44A4-A4CE-7C0F7DA31C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58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08744A-3E24-44A4-A4CE-7C0F7DA31C6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355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227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1/26/2024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02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1/26/2024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458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1/26/2024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542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51835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1/26/2024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109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1/26/2024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657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254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t>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037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163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962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1/26/2024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46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1/26/2024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060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1/26/2024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61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1/26/2024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152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1/26/2024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04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1/26/2024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564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9194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jdla.com/archive/winter224/hartonaladiagordon224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astyle.apa.org/instructional-aids/reference-guide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Understanding </a:t>
            </a:r>
            <a:br>
              <a:rPr lang="en-US" dirty="0"/>
            </a:br>
            <a:r>
              <a:rPr lang="en-US" dirty="0"/>
              <a:t>research articles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03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B074C-53E0-47EB-B519-7BD40D5AA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D7FD8-EE2E-4791-A225-8DB72C28B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647374-8939-4696-93DB-B2BB8477A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967" y="126124"/>
            <a:ext cx="62624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71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Titles of tables and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DV as a function of IV</a:t>
            </a:r>
          </a:p>
          <a:p>
            <a:r>
              <a:rPr lang="en-US" dirty="0"/>
              <a:t>DV by IV</a:t>
            </a:r>
          </a:p>
          <a:p>
            <a:r>
              <a:rPr lang="en-US" dirty="0"/>
              <a:t>The effects of IV on the DV</a:t>
            </a:r>
          </a:p>
        </p:txBody>
      </p:sp>
    </p:spTree>
    <p:extLst>
      <p:ext uri="{BB962C8B-B14F-4D97-AF65-F5344CB8AC3E}">
        <p14:creationId xmlns:p14="http://schemas.microsoft.com/office/powerpoint/2010/main" val="306330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AC8E8-9FCE-4C95-99A8-629578EB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75DF9-C232-49A7-9F63-27062D731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E8FF00-E270-4392-A9A1-DF31375F7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472" y="650631"/>
            <a:ext cx="5670431" cy="55567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E4A15A2-96CC-4B42-BD50-31AE0B6A69EE}"/>
              </a:ext>
            </a:extLst>
          </p:cNvPr>
          <p:cNvSpPr/>
          <p:nvPr/>
        </p:nvSpPr>
        <p:spPr>
          <a:xfrm>
            <a:off x="7077855" y="4839169"/>
            <a:ext cx="4894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https://doi.org/10.1017/S1368980022001586</a:t>
            </a:r>
          </a:p>
        </p:txBody>
      </p:sp>
    </p:spTree>
    <p:extLst>
      <p:ext uri="{BB962C8B-B14F-4D97-AF65-F5344CB8AC3E}">
        <p14:creationId xmlns:p14="http://schemas.microsoft.com/office/powerpoint/2010/main" val="1087457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308B7-F538-4E2E-BE08-03930C0EE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8792A-0C36-4275-ABAF-1D14217C1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mage">
            <a:extLst>
              <a:ext uri="{FF2B5EF4-FFF2-40B4-BE49-F238E27FC236}">
                <a16:creationId xmlns:a16="http://schemas.microsoft.com/office/drawing/2014/main" id="{42ECF3BE-1355-4BD0-9CC0-D41055F09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8" y="190500"/>
            <a:ext cx="5610225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600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of articles	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8E1F245-B972-45B2-8DF8-DE298C805B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941366"/>
              </p:ext>
            </p:extLst>
          </p:nvPr>
        </p:nvGraphicFramePr>
        <p:xfrm>
          <a:off x="1070707" y="2401349"/>
          <a:ext cx="8589108" cy="3663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7277">
                  <a:extLst>
                    <a:ext uri="{9D8B030D-6E8A-4147-A177-3AD203B41FA5}">
                      <a16:colId xmlns:a16="http://schemas.microsoft.com/office/drawing/2014/main" val="324504154"/>
                    </a:ext>
                  </a:extLst>
                </a:gridCol>
                <a:gridCol w="2147277">
                  <a:extLst>
                    <a:ext uri="{9D8B030D-6E8A-4147-A177-3AD203B41FA5}">
                      <a16:colId xmlns:a16="http://schemas.microsoft.com/office/drawing/2014/main" val="3419564511"/>
                    </a:ext>
                  </a:extLst>
                </a:gridCol>
                <a:gridCol w="2147277">
                  <a:extLst>
                    <a:ext uri="{9D8B030D-6E8A-4147-A177-3AD203B41FA5}">
                      <a16:colId xmlns:a16="http://schemas.microsoft.com/office/drawing/2014/main" val="3383529737"/>
                    </a:ext>
                  </a:extLst>
                </a:gridCol>
                <a:gridCol w="2147277">
                  <a:extLst>
                    <a:ext uri="{9D8B030D-6E8A-4147-A177-3AD203B41FA5}">
                      <a16:colId xmlns:a16="http://schemas.microsoft.com/office/drawing/2014/main" val="3987171268"/>
                    </a:ext>
                  </a:extLst>
                </a:gridCol>
              </a:tblGrid>
              <a:tr h="1025577">
                <a:tc>
                  <a:txBody>
                    <a:bodyPr/>
                    <a:lstStyle/>
                    <a:p>
                      <a:r>
                        <a:rPr lang="en-US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Peer-reviewed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Describes original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Reviews research on an area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482184"/>
                  </a:ext>
                </a:extLst>
              </a:tr>
              <a:tr h="717904">
                <a:tc>
                  <a:txBody>
                    <a:bodyPr/>
                    <a:lstStyle/>
                    <a:p>
                      <a:r>
                        <a:rPr lang="en-US" dirty="0"/>
                        <a:t>Theoretical article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569198"/>
                  </a:ext>
                </a:extLst>
              </a:tr>
              <a:tr h="415928">
                <a:tc>
                  <a:txBody>
                    <a:bodyPr/>
                    <a:lstStyle/>
                    <a:p>
                      <a:r>
                        <a:rPr lang="en-US" dirty="0"/>
                        <a:t>Review article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45028"/>
                  </a:ext>
                </a:extLst>
              </a:tr>
              <a:tr h="415928">
                <a:tc>
                  <a:txBody>
                    <a:bodyPr/>
                    <a:lstStyle/>
                    <a:p>
                      <a:r>
                        <a:rPr lang="en-US" dirty="0"/>
                        <a:t>Meta-analysis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628652"/>
                  </a:ext>
                </a:extLst>
              </a:tr>
              <a:tr h="415928">
                <a:tc>
                  <a:txBody>
                    <a:bodyPr/>
                    <a:lstStyle/>
                    <a:p>
                      <a:r>
                        <a:rPr lang="en-US" dirty="0"/>
                        <a:t>Empirical article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684418"/>
                  </a:ext>
                </a:extLst>
              </a:tr>
            </a:tbl>
          </a:graphicData>
        </a:graphic>
      </p:graphicFrame>
      <p:pic>
        <p:nvPicPr>
          <p:cNvPr id="6" name="Graphic 5" descr="Checkmark">
            <a:extLst>
              <a:ext uri="{FF2B5EF4-FFF2-40B4-BE49-F238E27FC236}">
                <a16:creationId xmlns:a16="http://schemas.microsoft.com/office/drawing/2014/main" id="{7B32CB14-E7FA-4207-80E5-5DF3104C95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12368" y="3383340"/>
            <a:ext cx="773723" cy="773723"/>
          </a:xfrm>
          <a:prstGeom prst="rect">
            <a:avLst/>
          </a:prstGeom>
        </p:spPr>
      </p:pic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3920E33F-3E0C-4A24-92F6-5F10FDCD1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50675" y="4099703"/>
            <a:ext cx="773723" cy="773723"/>
          </a:xfrm>
          <a:prstGeom prst="rect">
            <a:avLst/>
          </a:prstGeom>
        </p:spPr>
      </p:pic>
      <p:pic>
        <p:nvPicPr>
          <p:cNvPr id="8" name="Graphic 7" descr="Checkmark">
            <a:extLst>
              <a:ext uri="{FF2B5EF4-FFF2-40B4-BE49-F238E27FC236}">
                <a16:creationId xmlns:a16="http://schemas.microsoft.com/office/drawing/2014/main" id="{18677A25-CA23-439A-8F8E-9AAF1CCC61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50676" y="4735679"/>
            <a:ext cx="773723" cy="773723"/>
          </a:xfrm>
          <a:prstGeom prst="rect">
            <a:avLst/>
          </a:prstGeom>
        </p:spPr>
      </p:pic>
      <p:pic>
        <p:nvPicPr>
          <p:cNvPr id="9" name="Graphic 8" descr="Checkmark">
            <a:extLst>
              <a:ext uri="{FF2B5EF4-FFF2-40B4-BE49-F238E27FC236}">
                <a16:creationId xmlns:a16="http://schemas.microsoft.com/office/drawing/2014/main" id="{8E00C3FB-5C0D-48C5-A1AA-4A13F34E02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50676" y="5367547"/>
            <a:ext cx="773723" cy="773723"/>
          </a:xfrm>
          <a:prstGeom prst="rect">
            <a:avLst/>
          </a:prstGeom>
        </p:spPr>
      </p:pic>
      <p:pic>
        <p:nvPicPr>
          <p:cNvPr id="10" name="Graphic 9" descr="Checkmark">
            <a:extLst>
              <a:ext uri="{FF2B5EF4-FFF2-40B4-BE49-F238E27FC236}">
                <a16:creationId xmlns:a16="http://schemas.microsoft.com/office/drawing/2014/main" id="{BB315CDF-DCB0-474E-B077-B471912E8C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5998" y="5386441"/>
            <a:ext cx="773723" cy="773723"/>
          </a:xfrm>
          <a:prstGeom prst="rect">
            <a:avLst/>
          </a:prstGeom>
        </p:spPr>
      </p:pic>
      <p:pic>
        <p:nvPicPr>
          <p:cNvPr id="11" name="Graphic 10" descr="Checkmark">
            <a:extLst>
              <a:ext uri="{FF2B5EF4-FFF2-40B4-BE49-F238E27FC236}">
                <a16:creationId xmlns:a16="http://schemas.microsoft.com/office/drawing/2014/main" id="{08ABA26E-CB42-4973-9F0E-A4DFDBBF4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5998" y="4735678"/>
            <a:ext cx="773723" cy="773723"/>
          </a:xfrm>
          <a:prstGeom prst="rect">
            <a:avLst/>
          </a:prstGeom>
        </p:spPr>
      </p:pic>
      <p:pic>
        <p:nvPicPr>
          <p:cNvPr id="12" name="Graphic 11" descr="Checkmark">
            <a:extLst>
              <a:ext uri="{FF2B5EF4-FFF2-40B4-BE49-F238E27FC236}">
                <a16:creationId xmlns:a16="http://schemas.microsoft.com/office/drawing/2014/main" id="{5B40C4AB-0FB7-4DB5-ADB9-D22ED0EC22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70982" y="4735678"/>
            <a:ext cx="773723" cy="773723"/>
          </a:xfrm>
          <a:prstGeom prst="rect">
            <a:avLst/>
          </a:prstGeom>
        </p:spPr>
      </p:pic>
      <p:pic>
        <p:nvPicPr>
          <p:cNvPr id="13" name="Graphic 12" descr="Checkmark">
            <a:extLst>
              <a:ext uri="{FF2B5EF4-FFF2-40B4-BE49-F238E27FC236}">
                <a16:creationId xmlns:a16="http://schemas.microsoft.com/office/drawing/2014/main" id="{D313F99E-957B-4531-9AC5-01AEA6186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41676" y="4050127"/>
            <a:ext cx="773723" cy="773723"/>
          </a:xfrm>
          <a:prstGeom prst="rect">
            <a:avLst/>
          </a:prstGeom>
        </p:spPr>
      </p:pic>
      <p:sp>
        <p:nvSpPr>
          <p:cNvPr id="14" name="Right Brace 13">
            <a:extLst>
              <a:ext uri="{FF2B5EF4-FFF2-40B4-BE49-F238E27FC236}">
                <a16:creationId xmlns:a16="http://schemas.microsoft.com/office/drawing/2014/main" id="{F58C346B-30C5-47BB-843A-FB2CFD243C55}"/>
              </a:ext>
            </a:extLst>
          </p:cNvPr>
          <p:cNvSpPr/>
          <p:nvPr/>
        </p:nvSpPr>
        <p:spPr>
          <a:xfrm>
            <a:off x="9906000" y="3598985"/>
            <a:ext cx="351691" cy="157089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281D6A-AE4D-4FEC-BF89-5DD67ACA748D}"/>
              </a:ext>
            </a:extLst>
          </p:cNvPr>
          <p:cNvSpPr txBox="1"/>
          <p:nvPr/>
        </p:nvSpPr>
        <p:spPr>
          <a:xfrm>
            <a:off x="10134978" y="3915037"/>
            <a:ext cx="2074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Secondary sources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9183FEAD-D894-46FB-98D4-1DC4BBD826D0}"/>
              </a:ext>
            </a:extLst>
          </p:cNvPr>
          <p:cNvSpPr/>
          <p:nvPr/>
        </p:nvSpPr>
        <p:spPr>
          <a:xfrm>
            <a:off x="10034954" y="5617970"/>
            <a:ext cx="46891" cy="44709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CD6F30-9FE3-448E-9102-0897CC8412CC}"/>
              </a:ext>
            </a:extLst>
          </p:cNvPr>
          <p:cNvSpPr txBox="1"/>
          <p:nvPr/>
        </p:nvSpPr>
        <p:spPr>
          <a:xfrm>
            <a:off x="10205128" y="5617970"/>
            <a:ext cx="1810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Primary sources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EC11E4-761A-4EEF-A94F-8597B9726E49}"/>
              </a:ext>
            </a:extLst>
          </p:cNvPr>
          <p:cNvSpPr txBox="1"/>
          <p:nvPr/>
        </p:nvSpPr>
        <p:spPr>
          <a:xfrm>
            <a:off x="7655169" y="811219"/>
            <a:ext cx="27671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Other things to consider: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Journal quality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Year</a:t>
            </a:r>
          </a:p>
        </p:txBody>
      </p:sp>
    </p:spTree>
    <p:extLst>
      <p:ext uri="{BB962C8B-B14F-4D97-AF65-F5344CB8AC3E}">
        <p14:creationId xmlns:p14="http://schemas.microsoft.com/office/powerpoint/2010/main" val="2981255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of an empirical article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08642" y="168952"/>
            <a:ext cx="6105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https://ojdla.com/archive/winter224/hartonaladiagordon224.pdf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FD11642-68CA-4AFE-ACFC-D1638245D3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297679"/>
              </p:ext>
            </p:extLst>
          </p:nvPr>
        </p:nvGraphicFramePr>
        <p:xfrm>
          <a:off x="280589" y="2061964"/>
          <a:ext cx="10013593" cy="420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7793">
                  <a:extLst>
                    <a:ext uri="{9D8B030D-6E8A-4147-A177-3AD203B41FA5}">
                      <a16:colId xmlns:a16="http://schemas.microsoft.com/office/drawing/2014/main" val="1821505864"/>
                    </a:ext>
                  </a:extLst>
                </a:gridCol>
                <a:gridCol w="2720496">
                  <a:extLst>
                    <a:ext uri="{9D8B030D-6E8A-4147-A177-3AD203B41FA5}">
                      <a16:colId xmlns:a16="http://schemas.microsoft.com/office/drawing/2014/main" val="1429794421"/>
                    </a:ext>
                  </a:extLst>
                </a:gridCol>
                <a:gridCol w="4635304">
                  <a:extLst>
                    <a:ext uri="{9D8B030D-6E8A-4147-A177-3AD203B41FA5}">
                      <a16:colId xmlns:a16="http://schemas.microsoft.com/office/drawing/2014/main" val="857841785"/>
                    </a:ext>
                  </a:extLst>
                </a:gridCol>
              </a:tblGrid>
              <a:tr h="658440">
                <a:tc>
                  <a:txBody>
                    <a:bodyPr/>
                    <a:lstStyle/>
                    <a:p>
                      <a:r>
                        <a:rPr lang="en-US" dirty="0"/>
                        <a:t>Parts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What it contains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What to use it for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36516"/>
                  </a:ext>
                </a:extLst>
              </a:tr>
              <a:tr h="658440">
                <a:tc>
                  <a:txBody>
                    <a:bodyPr/>
                    <a:lstStyle/>
                    <a:p>
                      <a:r>
                        <a:rPr lang="en-US" dirty="0"/>
                        <a:t>Abstract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Summary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know whether to read further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395668"/>
                  </a:ext>
                </a:extLst>
              </a:tr>
              <a:tr h="658440">
                <a:tc>
                  <a:txBody>
                    <a:bodyPr/>
                    <a:lstStyle/>
                    <a:p>
                      <a:r>
                        <a:rPr lang="en-US" dirty="0"/>
                        <a:t>Introduction/Lit 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Background/purpose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find other sources</a:t>
                      </a:r>
                    </a:p>
                    <a:p>
                      <a:r>
                        <a:rPr lang="en-US" dirty="0"/>
                        <a:t>To understand reasoning behind hypothesis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74572"/>
                  </a:ext>
                </a:extLst>
              </a:tr>
              <a:tr h="658440">
                <a:tc>
                  <a:txBody>
                    <a:bodyPr/>
                    <a:lstStyle/>
                    <a:p>
                      <a:r>
                        <a:rPr lang="en-US" dirty="0"/>
                        <a:t>Method (Participant and Procedure subsections)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Study 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identify potential problems (e.g., confounds, operational definitions)</a:t>
                      </a:r>
                    </a:p>
                    <a:p>
                      <a:r>
                        <a:rPr lang="en-US" dirty="0"/>
                        <a:t>To get ideas for methodology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108843"/>
                  </a:ext>
                </a:extLst>
              </a:tr>
              <a:tr h="658440">
                <a:tc>
                  <a:txBody>
                    <a:bodyPr/>
                    <a:lstStyle/>
                    <a:p>
                      <a:r>
                        <a:rPr lang="en-US" dirty="0"/>
                        <a:t>Results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Study results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know what they found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516023"/>
                  </a:ext>
                </a:extLst>
              </a:tr>
              <a:tr h="658440">
                <a:tc>
                  <a:txBody>
                    <a:bodyPr/>
                    <a:lstStyle/>
                    <a:p>
                      <a:r>
                        <a:rPr lang="en-US" dirty="0"/>
                        <a:t>Discussion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Explanation and implications of results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get ideas for future research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303435"/>
                  </a:ext>
                </a:extLst>
              </a:tr>
            </a:tbl>
          </a:graphicData>
        </a:graphic>
      </p:graphicFrame>
      <p:sp>
        <p:nvSpPr>
          <p:cNvPr id="8" name="Right Brace 7">
            <a:extLst>
              <a:ext uri="{FF2B5EF4-FFF2-40B4-BE49-F238E27FC236}">
                <a16:creationId xmlns:a16="http://schemas.microsoft.com/office/drawing/2014/main" id="{64B1CD25-A385-401A-9CFA-E6553522745F}"/>
              </a:ext>
            </a:extLst>
          </p:cNvPr>
          <p:cNvSpPr/>
          <p:nvPr/>
        </p:nvSpPr>
        <p:spPr>
          <a:xfrm>
            <a:off x="10484069" y="4165264"/>
            <a:ext cx="362607" cy="122971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B79C0C-6BA8-4973-A8F2-6BAE6216D6B8}"/>
              </a:ext>
            </a:extLst>
          </p:cNvPr>
          <p:cNvSpPr txBox="1"/>
          <p:nvPr/>
        </p:nvSpPr>
        <p:spPr>
          <a:xfrm>
            <a:off x="11036563" y="4165264"/>
            <a:ext cx="951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Mainly focus on these</a:t>
            </a:r>
          </a:p>
        </p:txBody>
      </p:sp>
    </p:spTree>
    <p:extLst>
      <p:ext uri="{BB962C8B-B14F-4D97-AF65-F5344CB8AC3E}">
        <p14:creationId xmlns:p14="http://schemas.microsoft.com/office/powerpoint/2010/main" val="3664129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34CC9-7683-47B8-AE95-CBBBCF7D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take notes on when reading articles for your paper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B3EFD3-B156-4BFF-9F7C-7957179F4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06" y="2330668"/>
            <a:ext cx="10967515" cy="320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89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 7 style references in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</a:t>
            </a:r>
            <a:r>
              <a:rPr lang="en-US" dirty="0" err="1"/>
              <a:t>Lastname</a:t>
            </a:r>
            <a:r>
              <a:rPr lang="en-US" dirty="0"/>
              <a:t>, </a:t>
            </a:r>
            <a:r>
              <a:rPr lang="en-US" dirty="0" err="1"/>
              <a:t>yr</a:t>
            </a:r>
            <a:r>
              <a:rPr lang="en-US" dirty="0"/>
              <a:t>)</a:t>
            </a:r>
          </a:p>
          <a:p>
            <a:r>
              <a:rPr lang="en-US" dirty="0"/>
              <a:t>(</a:t>
            </a:r>
            <a:r>
              <a:rPr lang="en-US" dirty="0" err="1"/>
              <a:t>Lastname</a:t>
            </a:r>
            <a:r>
              <a:rPr lang="en-US" dirty="0"/>
              <a:t> &amp; </a:t>
            </a:r>
            <a:r>
              <a:rPr lang="en-US" dirty="0" err="1"/>
              <a:t>Lastname</a:t>
            </a:r>
            <a:r>
              <a:rPr lang="en-US" dirty="0"/>
              <a:t>, </a:t>
            </a:r>
            <a:r>
              <a:rPr lang="en-US" dirty="0" err="1"/>
              <a:t>yr</a:t>
            </a:r>
            <a:r>
              <a:rPr lang="en-US" dirty="0"/>
              <a:t>)</a:t>
            </a:r>
          </a:p>
          <a:p>
            <a:r>
              <a:rPr lang="en-US" dirty="0"/>
              <a:t>(</a:t>
            </a:r>
            <a:r>
              <a:rPr lang="en-US" dirty="0" err="1"/>
              <a:t>Lastname</a:t>
            </a:r>
            <a:r>
              <a:rPr lang="en-US" dirty="0"/>
              <a:t> et al., </a:t>
            </a:r>
            <a:r>
              <a:rPr lang="en-US" dirty="0" err="1"/>
              <a:t>yr</a:t>
            </a:r>
            <a:r>
              <a:rPr lang="en-US" dirty="0"/>
              <a:t>)</a:t>
            </a:r>
          </a:p>
          <a:p>
            <a:r>
              <a:rPr lang="en-US" dirty="0"/>
              <a:t>(Alphabetical, </a:t>
            </a:r>
            <a:r>
              <a:rPr lang="en-US" dirty="0" err="1"/>
              <a:t>yr</a:t>
            </a:r>
            <a:r>
              <a:rPr lang="en-US" dirty="0"/>
              <a:t>; </a:t>
            </a:r>
            <a:r>
              <a:rPr lang="en-US" dirty="0" err="1"/>
              <a:t>Lastname</a:t>
            </a:r>
            <a:r>
              <a:rPr lang="en-US" dirty="0"/>
              <a:t>, </a:t>
            </a:r>
            <a:r>
              <a:rPr lang="en-US" dirty="0" err="1"/>
              <a:t>yr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7D058A-0EB2-4C82-B6EA-87853AA34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565" y="1942347"/>
            <a:ext cx="6162675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804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8C31B-292D-42A3-93BE-CA04870C6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 7 style references in reference 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54EEC-CE2D-49EC-8DD8-AF9B429CE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https://apastyle.apa.org/instructional-aids/reference-guide.pdf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Alphabetical order</a:t>
            </a:r>
          </a:p>
          <a:p>
            <a:r>
              <a:rPr lang="en-US" dirty="0"/>
              <a:t>Double spaced</a:t>
            </a:r>
          </a:p>
          <a:p>
            <a:r>
              <a:rPr lang="en-US" dirty="0"/>
              <a:t>Hanging indents</a:t>
            </a:r>
          </a:p>
          <a:p>
            <a:r>
              <a:rPr lang="en-US" dirty="0"/>
              <a:t>Crossref.org (search metadata for </a:t>
            </a:r>
            <a:r>
              <a:rPr lang="en-US" dirty="0" err="1"/>
              <a:t>doi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837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95785-713D-4DE6-B224-C42F766E0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1D57178-8A03-4863-99D0-C8282CEA63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7292" y="1834166"/>
            <a:ext cx="11749058" cy="470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100231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0</TotalTime>
  <Words>263</Words>
  <Application>Microsoft Office PowerPoint</Application>
  <PresentationFormat>Widescreen</PresentationFormat>
  <Paragraphs>68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Trebuchet MS</vt:lpstr>
      <vt:lpstr>Wingdings</vt:lpstr>
      <vt:lpstr>Berlin</vt:lpstr>
      <vt:lpstr>Understanding  research articles</vt:lpstr>
      <vt:lpstr>PowerPoint Presentation</vt:lpstr>
      <vt:lpstr>PowerPoint Presentation</vt:lpstr>
      <vt:lpstr>Type of articles </vt:lpstr>
      <vt:lpstr>Parts of an empirical article</vt:lpstr>
      <vt:lpstr>What to take notes on when reading articles for your paper</vt:lpstr>
      <vt:lpstr>APA 7 style references in text</vt:lpstr>
      <vt:lpstr>APA 7 style references in reference section</vt:lpstr>
      <vt:lpstr>Your turn</vt:lpstr>
      <vt:lpstr>PowerPoint Presentation</vt:lpstr>
      <vt:lpstr>Titles of tables and graphs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2024-01-26T23:00:43Z</dcterms:created>
  <dcterms:modified xsi:type="dcterms:W3CDTF">2024-01-26T23:00:49Z</dcterms:modified>
</cp:coreProperties>
</file>