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66" r:id="rId4"/>
    <p:sldId id="267" r:id="rId5"/>
    <p:sldId id="268" r:id="rId6"/>
    <p:sldId id="270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5" autoAdjust="0"/>
    <p:restoredTop sz="81358" autoAdjust="0"/>
  </p:normalViewPr>
  <p:slideViewPr>
    <p:cSldViewPr snapToGrid="0">
      <p:cViewPr varScale="1">
        <p:scale>
          <a:sx n="59" d="100"/>
          <a:sy n="59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534AA0-572A-4084-9D1F-DF09D9736D9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66A928-AA03-4D81-83DE-5E9A916B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34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A928-AA03-4D81-83DE-5E9A916B52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8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A928-AA03-4D81-83DE-5E9A916B52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9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C33C-CDB0-4260-B30C-714AC8E778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0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C33C-CDB0-4260-B30C-714AC8E778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C33C-CDB0-4260-B30C-714AC8E778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4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6A928-AA03-4D81-83DE-5E9A916B52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9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www.pngall.com/scientist-png/download/181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Scientific method, hypotheses, and operational 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2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E360A-B433-4169-A124-9E0BF720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IV, DV, CV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A1C2E-4423-4E7F-BA23-E18F039DC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52" y="2822886"/>
            <a:ext cx="8825659" cy="3416300"/>
          </a:xfrm>
        </p:spPr>
        <p:txBody>
          <a:bodyPr/>
          <a:lstStyle/>
          <a:p>
            <a:r>
              <a:rPr lang="en-US" b="1" dirty="0"/>
              <a:t>Independent variable</a:t>
            </a:r>
            <a:r>
              <a:rPr lang="en-US" dirty="0"/>
              <a:t>—cause or “cause” </a:t>
            </a:r>
          </a:p>
          <a:p>
            <a:r>
              <a:rPr lang="en-US" b="1" dirty="0"/>
              <a:t>Dependent variable</a:t>
            </a:r>
            <a:r>
              <a:rPr lang="en-US" dirty="0"/>
              <a:t>—what is measured; effect or outcome</a:t>
            </a:r>
          </a:p>
          <a:p>
            <a:pPr lvl="1"/>
            <a:r>
              <a:rPr lang="en-US" dirty="0"/>
              <a:t>Some studies may only have DVs!</a:t>
            </a:r>
          </a:p>
          <a:p>
            <a:r>
              <a:rPr lang="en-US" b="1" dirty="0"/>
              <a:t>Control variable </a:t>
            </a:r>
            <a:r>
              <a:rPr lang="en-US" dirty="0"/>
              <a:t>(constant)—something that is the same for everyone in the study</a:t>
            </a:r>
          </a:p>
          <a:p>
            <a:r>
              <a:rPr lang="en-US" b="1" dirty="0"/>
              <a:t>Covariate</a:t>
            </a:r>
            <a:r>
              <a:rPr lang="en-US" dirty="0"/>
              <a:t> (extraneous variable)—something you “take out the effects of” in statistical analyses</a:t>
            </a:r>
          </a:p>
          <a:p>
            <a:r>
              <a:rPr lang="en-US" dirty="0"/>
              <a:t>There are also </a:t>
            </a:r>
            <a:r>
              <a:rPr lang="en-US" b="1" dirty="0"/>
              <a:t>control groups</a:t>
            </a:r>
            <a:r>
              <a:rPr lang="en-US" dirty="0"/>
              <a:t>—comparison group nothing happens 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B10A9-F769-48A5-B8C1-275EBBB3F3F2}"/>
              </a:ext>
            </a:extLst>
          </p:cNvPr>
          <p:cNvSpPr txBox="1"/>
          <p:nvPr/>
        </p:nvSpPr>
        <p:spPr>
          <a:xfrm>
            <a:off x="7889219" y="2228671"/>
            <a:ext cx="4302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IV=amount of drug (0, 50mg, 100mg)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DV=improvement in symptoms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CV=all diagnosed with depression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COV=age, weight, ethnicity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CG=the people who don’t get the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drug</a:t>
            </a:r>
          </a:p>
        </p:txBody>
      </p:sp>
    </p:spTree>
    <p:extLst>
      <p:ext uri="{BB962C8B-B14F-4D97-AF65-F5344CB8AC3E}">
        <p14:creationId xmlns:p14="http://schemas.microsoft.com/office/powerpoint/2010/main" val="273027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3547" y="1690688"/>
            <a:ext cx="4808108" cy="4351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18714" y="5029200"/>
            <a:ext cx="227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Price et al., 2017</a:t>
            </a:r>
          </a:p>
        </p:txBody>
      </p:sp>
    </p:spTree>
    <p:extLst>
      <p:ext uri="{BB962C8B-B14F-4D97-AF65-F5344CB8AC3E}">
        <p14:creationId xmlns:p14="http://schemas.microsoft.com/office/powerpoint/2010/main" val="221671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in the 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Formulate testable hypotheses</a:t>
            </a:r>
          </a:p>
          <a:p>
            <a:r>
              <a:rPr lang="en-US" dirty="0"/>
              <a:t>Can come from:</a:t>
            </a:r>
          </a:p>
          <a:p>
            <a:pPr lvl="1"/>
            <a:r>
              <a:rPr lang="en-US" dirty="0"/>
              <a:t>Practical problems</a:t>
            </a:r>
          </a:p>
          <a:p>
            <a:pPr lvl="1"/>
            <a:r>
              <a:rPr lang="en-US" dirty="0"/>
              <a:t>Personal observation</a:t>
            </a:r>
          </a:p>
          <a:p>
            <a:pPr lvl="1"/>
            <a:r>
              <a:rPr lang="en-US" dirty="0"/>
              <a:t>Theory</a:t>
            </a:r>
          </a:p>
          <a:p>
            <a:pPr lvl="1"/>
            <a:r>
              <a:rPr lang="en-US" dirty="0"/>
              <a:t>Previous research</a:t>
            </a:r>
          </a:p>
          <a:p>
            <a:pPr lvl="2"/>
            <a:r>
              <a:rPr lang="en-US" dirty="0"/>
              <a:t>Empirical articles</a:t>
            </a:r>
          </a:p>
          <a:p>
            <a:pPr lvl="2"/>
            <a:r>
              <a:rPr lang="en-US" dirty="0"/>
              <a:t>Peer-reviewed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F02808-53C1-4AC8-8118-BF6F05985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69970" y="1384931"/>
            <a:ext cx="2202755" cy="38631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9B93F5-57D6-4326-ABB5-8C29E60CC0EC}"/>
              </a:ext>
            </a:extLst>
          </p:cNvPr>
          <p:cNvSpPr txBox="1"/>
          <p:nvPr/>
        </p:nvSpPr>
        <p:spPr>
          <a:xfrm>
            <a:off x="8169970" y="5987419"/>
            <a:ext cx="2202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www.pngall.com/scientist-png/download/18110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7318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good hypothesis?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Specifies relationship between variables</a:t>
            </a:r>
          </a:p>
          <a:p>
            <a:r>
              <a:rPr lang="en-US" dirty="0"/>
              <a:t>2. Specifies variables in a measurable way (operational definition)</a:t>
            </a:r>
          </a:p>
          <a:p>
            <a:endParaRPr lang="en-US" dirty="0"/>
          </a:p>
          <a:p>
            <a:r>
              <a:rPr lang="en-US" b="1" dirty="0"/>
              <a:t>Operational definition</a:t>
            </a:r>
            <a:r>
              <a:rPr lang="en-US" dirty="0"/>
              <a:t>= how you produce and measure a construct</a:t>
            </a:r>
          </a:p>
          <a:p>
            <a:pPr lvl="1"/>
            <a:r>
              <a:rPr lang="en-US" dirty="0"/>
              <a:t>Why do they matter? </a:t>
            </a:r>
          </a:p>
        </p:txBody>
      </p:sp>
      <p:pic>
        <p:nvPicPr>
          <p:cNvPr id="1026" name="Picture 2" descr="How to Formulate A Smart A/B Test Hypothesis">
            <a:extLst>
              <a:ext uri="{FF2B5EF4-FFF2-40B4-BE49-F238E27FC236}">
                <a16:creationId xmlns:a16="http://schemas.microsoft.com/office/drawing/2014/main" id="{F10729A0-6289-4986-A4D3-75A33B76D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32400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79EE-B9BF-4B37-963E-CCCC667F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testable hypotheses?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FF195-7455-49D0-ADEA-65940DA6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Children whose parents are narcissists will have trouble in school.</a:t>
            </a:r>
          </a:p>
          <a:p>
            <a:r>
              <a:rPr lang="en-US" dirty="0"/>
              <a:t>2. People who are satisfied with their jobs are happy. </a:t>
            </a:r>
          </a:p>
          <a:p>
            <a:r>
              <a:rPr lang="en-US" dirty="0"/>
              <a:t>3. Clients with depression tend to feel sad. </a:t>
            </a:r>
          </a:p>
          <a:p>
            <a:r>
              <a:rPr lang="en-US" dirty="0"/>
              <a:t>4. People who are similar will like each other more. </a:t>
            </a:r>
          </a:p>
          <a:p>
            <a:r>
              <a:rPr lang="en-US" dirty="0"/>
              <a:t>5. People who are smarter curse more. </a:t>
            </a:r>
          </a:p>
          <a:p>
            <a:r>
              <a:rPr lang="en-US" dirty="0"/>
              <a:t>6. People from different regions of the country have different personalities.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4C0EB9-71CC-4BEC-BE98-E0138E243E82}"/>
              </a:ext>
            </a:extLst>
          </p:cNvPr>
          <p:cNvSpPr txBox="1"/>
          <p:nvPr/>
        </p:nvSpPr>
        <p:spPr>
          <a:xfrm>
            <a:off x="8262257" y="5241471"/>
            <a:ext cx="2887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Measurable?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Specific comparison?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99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287</Words>
  <Application>Microsoft Office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 Boardroom</vt:lpstr>
      <vt:lpstr>Scientific method, hypotheses, and operational definitions</vt:lpstr>
      <vt:lpstr>IV, DV, CV review</vt:lpstr>
      <vt:lpstr>Scientific method</vt:lpstr>
      <vt:lpstr>Step 1 in the scientific method</vt:lpstr>
      <vt:lpstr>What makes a good hypothesis?</vt:lpstr>
      <vt:lpstr>Are these testable hypotheses?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2024-01-26T21:17:12Z</dcterms:created>
  <dcterms:modified xsi:type="dcterms:W3CDTF">2024-01-26T21:33:21Z</dcterms:modified>
</cp:coreProperties>
</file>