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15" r:id="rId1"/>
  </p:sldMasterIdLst>
  <p:notesMasterIdLst>
    <p:notesMasterId r:id="rId14"/>
  </p:notesMasterIdLst>
  <p:sldIdLst>
    <p:sldId id="256" r:id="rId2"/>
    <p:sldId id="257" r:id="rId3"/>
    <p:sldId id="258" r:id="rId4"/>
    <p:sldId id="261" r:id="rId5"/>
    <p:sldId id="262" r:id="rId6"/>
    <p:sldId id="266" r:id="rId7"/>
    <p:sldId id="260" r:id="rId8"/>
    <p:sldId id="263" r:id="rId9"/>
    <p:sldId id="265" r:id="rId10"/>
    <p:sldId id="303" r:id="rId11"/>
    <p:sldId id="304" r:id="rId12"/>
    <p:sldId id="305"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0906" autoAdjust="0"/>
  </p:normalViewPr>
  <p:slideViewPr>
    <p:cSldViewPr snapToGrid="0">
      <p:cViewPr varScale="1">
        <p:scale>
          <a:sx n="68" d="100"/>
          <a:sy n="68" d="100"/>
        </p:scale>
        <p:origin x="20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fs2.ad.uni.edu\users\harton\old%20files\Documents\files\class\045-99f\small%20n%20exampl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Muggings</a:t>
            </a:r>
            <a:r>
              <a:rPr lang="en-US" baseline="0"/>
              <a:t> per month at Dangerous University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Sheet1!$W$9:$W$32</c:f>
              <c:strCache>
                <c:ptCount val="24"/>
                <c:pt idx="0">
                  <c:v>jan</c:v>
                </c:pt>
                <c:pt idx="1">
                  <c:v>feb</c:v>
                </c:pt>
                <c:pt idx="2">
                  <c:v>mar</c:v>
                </c:pt>
                <c:pt idx="3">
                  <c:v>apr</c:v>
                </c:pt>
                <c:pt idx="4">
                  <c:v>may</c:v>
                </c:pt>
                <c:pt idx="5">
                  <c:v>jun</c:v>
                </c:pt>
                <c:pt idx="6">
                  <c:v>jul</c:v>
                </c:pt>
                <c:pt idx="7">
                  <c:v>aug</c:v>
                </c:pt>
                <c:pt idx="8">
                  <c:v>sept</c:v>
                </c:pt>
                <c:pt idx="9">
                  <c:v>oct</c:v>
                </c:pt>
                <c:pt idx="10">
                  <c:v>nov </c:v>
                </c:pt>
                <c:pt idx="11">
                  <c:v>dec</c:v>
                </c:pt>
                <c:pt idx="12">
                  <c:v>jan</c:v>
                </c:pt>
                <c:pt idx="13">
                  <c:v>feb</c:v>
                </c:pt>
                <c:pt idx="14">
                  <c:v>mar</c:v>
                </c:pt>
                <c:pt idx="15">
                  <c:v>apr</c:v>
                </c:pt>
                <c:pt idx="16">
                  <c:v>may</c:v>
                </c:pt>
                <c:pt idx="17">
                  <c:v>jun</c:v>
                </c:pt>
                <c:pt idx="18">
                  <c:v>july</c:v>
                </c:pt>
                <c:pt idx="19">
                  <c:v>aug</c:v>
                </c:pt>
                <c:pt idx="20">
                  <c:v>sept</c:v>
                </c:pt>
                <c:pt idx="21">
                  <c:v>oct</c:v>
                </c:pt>
                <c:pt idx="22">
                  <c:v>nov</c:v>
                </c:pt>
                <c:pt idx="23">
                  <c:v>dec</c:v>
                </c:pt>
              </c:strCache>
            </c:strRef>
          </c:cat>
          <c:val>
            <c:numRef>
              <c:f>Sheet1!$X$9:$X$32</c:f>
              <c:numCache>
                <c:formatCode>General</c:formatCode>
                <c:ptCount val="24"/>
                <c:pt idx="0">
                  <c:v>3</c:v>
                </c:pt>
                <c:pt idx="1">
                  <c:v>4</c:v>
                </c:pt>
                <c:pt idx="2">
                  <c:v>6</c:v>
                </c:pt>
                <c:pt idx="3">
                  <c:v>8</c:v>
                </c:pt>
                <c:pt idx="4">
                  <c:v>8</c:v>
                </c:pt>
                <c:pt idx="5">
                  <c:v>4</c:v>
                </c:pt>
                <c:pt idx="6">
                  <c:v>5</c:v>
                </c:pt>
                <c:pt idx="7">
                  <c:v>6</c:v>
                </c:pt>
                <c:pt idx="8">
                  <c:v>8</c:v>
                </c:pt>
                <c:pt idx="9">
                  <c:v>9</c:v>
                </c:pt>
                <c:pt idx="10">
                  <c:v>7</c:v>
                </c:pt>
                <c:pt idx="11">
                  <c:v>5</c:v>
                </c:pt>
                <c:pt idx="12">
                  <c:v>4</c:v>
                </c:pt>
                <c:pt idx="13">
                  <c:v>3</c:v>
                </c:pt>
                <c:pt idx="14">
                  <c:v>1</c:v>
                </c:pt>
                <c:pt idx="15">
                  <c:v>1</c:v>
                </c:pt>
                <c:pt idx="16">
                  <c:v>2</c:v>
                </c:pt>
                <c:pt idx="17">
                  <c:v>1</c:v>
                </c:pt>
                <c:pt idx="18">
                  <c:v>0</c:v>
                </c:pt>
                <c:pt idx="19">
                  <c:v>2</c:v>
                </c:pt>
                <c:pt idx="20">
                  <c:v>1</c:v>
                </c:pt>
                <c:pt idx="21">
                  <c:v>0</c:v>
                </c:pt>
                <c:pt idx="22">
                  <c:v>1</c:v>
                </c:pt>
                <c:pt idx="23">
                  <c:v>0</c:v>
                </c:pt>
              </c:numCache>
            </c:numRef>
          </c:val>
          <c:smooth val="0"/>
          <c:extLst>
            <c:ext xmlns:c16="http://schemas.microsoft.com/office/drawing/2014/chart" uri="{C3380CC4-5D6E-409C-BE32-E72D297353CC}">
              <c16:uniqueId val="{00000000-0A32-48D8-8173-024D0884A1E8}"/>
            </c:ext>
          </c:extLst>
        </c:ser>
        <c:dLbls>
          <c:showLegendKey val="0"/>
          <c:showVal val="0"/>
          <c:showCatName val="0"/>
          <c:showSerName val="0"/>
          <c:showPercent val="0"/>
          <c:showBubbleSize val="0"/>
        </c:dLbls>
        <c:smooth val="0"/>
        <c:axId val="1747144223"/>
        <c:axId val="1749941919"/>
      </c:lineChart>
      <c:catAx>
        <c:axId val="17471442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9941919"/>
        <c:crosses val="autoZero"/>
        <c:auto val="1"/>
        <c:lblAlgn val="ctr"/>
        <c:lblOffset val="100"/>
        <c:noMultiLvlLbl val="0"/>
      </c:catAx>
      <c:valAx>
        <c:axId val="174994191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7144223"/>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i="0" u="none" strike="noStrike" baseline="0">
                <a:solidFill>
                  <a:srgbClr val="000000"/>
                </a:solidFill>
                <a:latin typeface="Times New Roman"/>
                <a:ea typeface="Times New Roman"/>
                <a:cs typeface="Times New Roman"/>
              </a:defRPr>
            </a:pPr>
            <a:r>
              <a:rPr lang="en-US"/>
              <a:t>Number of suicides in Badtown USA high schools, June 1995-November 1996</a:t>
            </a:r>
          </a:p>
        </c:rich>
      </c:tx>
      <c:layout>
        <c:manualLayout>
          <c:xMode val="edge"/>
          <c:yMode val="edge"/>
          <c:x val="0.14982578397212543"/>
          <c:y val="2.1428571428571429E-2"/>
        </c:manualLayout>
      </c:layout>
      <c:overlay val="0"/>
      <c:spPr>
        <a:noFill/>
        <a:ln w="25399">
          <a:noFill/>
        </a:ln>
      </c:spPr>
    </c:title>
    <c:autoTitleDeleted val="0"/>
    <c:plotArea>
      <c:layout>
        <c:manualLayout>
          <c:layoutTarget val="inner"/>
          <c:xMode val="edge"/>
          <c:yMode val="edge"/>
          <c:x val="3.8337853359012318E-2"/>
          <c:y val="0.2133162344934896"/>
          <c:w val="0.90940766550522645"/>
          <c:h val="0.67500000000000004"/>
        </c:manualLayout>
      </c:layout>
      <c:lineChart>
        <c:grouping val="standard"/>
        <c:varyColors val="0"/>
        <c:ser>
          <c:idx val="0"/>
          <c:order val="0"/>
          <c:spPr>
            <a:ln w="12700">
              <a:solidFill>
                <a:srgbClr val="000080"/>
              </a:solidFill>
              <a:prstDash val="solid"/>
            </a:ln>
          </c:spPr>
          <c:marker>
            <c:symbol val="diamond"/>
            <c:size val="4"/>
            <c:spPr>
              <a:solidFill>
                <a:srgbClr val="000080"/>
              </a:solidFill>
              <a:ln>
                <a:solidFill>
                  <a:srgbClr val="000080"/>
                </a:solidFill>
                <a:prstDash val="solid"/>
              </a:ln>
            </c:spPr>
          </c:marker>
          <c:cat>
            <c:numRef>
              <c:f>Sheet1!$B$3:$S$3</c:f>
              <c:numCache>
                <c:formatCode>mmm\-yy</c:formatCode>
                <c:ptCount val="18"/>
                <c:pt idx="0">
                  <c:v>34851</c:v>
                </c:pt>
                <c:pt idx="1">
                  <c:v>34881</c:v>
                </c:pt>
                <c:pt idx="2">
                  <c:v>34912</c:v>
                </c:pt>
                <c:pt idx="3">
                  <c:v>34943</c:v>
                </c:pt>
                <c:pt idx="4">
                  <c:v>34973</c:v>
                </c:pt>
                <c:pt idx="5">
                  <c:v>35004</c:v>
                </c:pt>
                <c:pt idx="6">
                  <c:v>35034</c:v>
                </c:pt>
                <c:pt idx="7">
                  <c:v>35065</c:v>
                </c:pt>
                <c:pt idx="8">
                  <c:v>35096</c:v>
                </c:pt>
                <c:pt idx="9">
                  <c:v>35125</c:v>
                </c:pt>
                <c:pt idx="10">
                  <c:v>35156</c:v>
                </c:pt>
                <c:pt idx="11">
                  <c:v>35186</c:v>
                </c:pt>
                <c:pt idx="12">
                  <c:v>35217</c:v>
                </c:pt>
                <c:pt idx="13">
                  <c:v>35247</c:v>
                </c:pt>
                <c:pt idx="14">
                  <c:v>35278</c:v>
                </c:pt>
                <c:pt idx="15">
                  <c:v>35309</c:v>
                </c:pt>
                <c:pt idx="16">
                  <c:v>35339</c:v>
                </c:pt>
                <c:pt idx="17">
                  <c:v>35370</c:v>
                </c:pt>
              </c:numCache>
            </c:numRef>
          </c:cat>
          <c:val>
            <c:numRef>
              <c:f>Sheet1!$B$4:$S$4</c:f>
              <c:numCache>
                <c:formatCode>General</c:formatCode>
                <c:ptCount val="18"/>
                <c:pt idx="0">
                  <c:v>3</c:v>
                </c:pt>
                <c:pt idx="1">
                  <c:v>2</c:v>
                </c:pt>
                <c:pt idx="2">
                  <c:v>5</c:v>
                </c:pt>
                <c:pt idx="3">
                  <c:v>10</c:v>
                </c:pt>
                <c:pt idx="4">
                  <c:v>13</c:v>
                </c:pt>
                <c:pt idx="5">
                  <c:v>14</c:v>
                </c:pt>
                <c:pt idx="6">
                  <c:v>9</c:v>
                </c:pt>
                <c:pt idx="7">
                  <c:v>20</c:v>
                </c:pt>
                <c:pt idx="8">
                  <c:v>22</c:v>
                </c:pt>
                <c:pt idx="9">
                  <c:v>18</c:v>
                </c:pt>
                <c:pt idx="10">
                  <c:v>10</c:v>
                </c:pt>
                <c:pt idx="11">
                  <c:v>2</c:v>
                </c:pt>
                <c:pt idx="12">
                  <c:v>0</c:v>
                </c:pt>
                <c:pt idx="13">
                  <c:v>0</c:v>
                </c:pt>
                <c:pt idx="14">
                  <c:v>1</c:v>
                </c:pt>
                <c:pt idx="15">
                  <c:v>0</c:v>
                </c:pt>
                <c:pt idx="16">
                  <c:v>1</c:v>
                </c:pt>
                <c:pt idx="17">
                  <c:v>2</c:v>
                </c:pt>
              </c:numCache>
            </c:numRef>
          </c:val>
          <c:smooth val="0"/>
          <c:extLst>
            <c:ext xmlns:c16="http://schemas.microsoft.com/office/drawing/2014/chart" uri="{C3380CC4-5D6E-409C-BE32-E72D297353CC}">
              <c16:uniqueId val="{00000000-07D7-4CDB-A2B0-54489850B06F}"/>
            </c:ext>
          </c:extLst>
        </c:ser>
        <c:dLbls>
          <c:showLegendKey val="0"/>
          <c:showVal val="0"/>
          <c:showCatName val="0"/>
          <c:showSerName val="0"/>
          <c:showPercent val="0"/>
          <c:showBubbleSize val="0"/>
        </c:dLbls>
        <c:marker val="1"/>
        <c:smooth val="0"/>
        <c:axId val="585095832"/>
        <c:axId val="370597928"/>
      </c:lineChart>
      <c:dateAx>
        <c:axId val="585095832"/>
        <c:scaling>
          <c:orientation val="minMax"/>
        </c:scaling>
        <c:delete val="0"/>
        <c:axPos val="b"/>
        <c:numFmt formatCode="mmm\-yy" sourceLinked="0"/>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Times New Roman"/>
                <a:ea typeface="Times New Roman"/>
                <a:cs typeface="Times New Roman"/>
              </a:defRPr>
            </a:pPr>
            <a:endParaRPr lang="en-US"/>
          </a:p>
        </c:txPr>
        <c:crossAx val="370597928"/>
        <c:crosses val="autoZero"/>
        <c:auto val="1"/>
        <c:lblOffset val="100"/>
        <c:baseTimeUnit val="months"/>
        <c:majorUnit val="1"/>
        <c:majorTimeUnit val="months"/>
        <c:minorUnit val="1"/>
        <c:minorTimeUnit val="months"/>
      </c:dateAx>
      <c:valAx>
        <c:axId val="370597928"/>
        <c:scaling>
          <c:orientation val="minMax"/>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585095832"/>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5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0.55208</cdr:x>
      <cdr:y>0.13889</cdr:y>
    </cdr:from>
    <cdr:to>
      <cdr:x>0.55625</cdr:x>
      <cdr:y>1</cdr:y>
    </cdr:to>
    <cdr:cxnSp macro="">
      <cdr:nvCxnSpPr>
        <cdr:cNvPr id="3" name="Straight Connector 2">
          <a:extLst xmlns:a="http://schemas.openxmlformats.org/drawingml/2006/main">
            <a:ext uri="{FF2B5EF4-FFF2-40B4-BE49-F238E27FC236}">
              <a16:creationId xmlns:a16="http://schemas.microsoft.com/office/drawing/2014/main" id="{1CD00FF9-2EED-47FE-9D72-D4F4A365DC9D}"/>
            </a:ext>
          </a:extLst>
        </cdr:cNvPr>
        <cdr:cNvCxnSpPr/>
      </cdr:nvCxnSpPr>
      <cdr:spPr>
        <a:xfrm xmlns:a="http://schemas.openxmlformats.org/drawingml/2006/main">
          <a:off x="2524125" y="757238"/>
          <a:ext cx="19050" cy="23622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AD6A1CA-3845-4A28-8BE2-4E5D41B00F30}" type="datetimeFigureOut">
              <a:rPr lang="en-US" smtClean="0"/>
              <a:t>4/16/2024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82F47B7-6884-41D8-80D8-D59912E1F0C4}" type="slidenum">
              <a:rPr lang="en-US" smtClean="0"/>
              <a:t>‹#›</a:t>
            </a:fld>
            <a:endParaRPr lang="en-US"/>
          </a:p>
        </p:txBody>
      </p:sp>
    </p:spTree>
    <p:extLst>
      <p:ext uri="{BB962C8B-B14F-4D97-AF65-F5344CB8AC3E}">
        <p14:creationId xmlns:p14="http://schemas.microsoft.com/office/powerpoint/2010/main" val="1433150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2F47B7-6884-41D8-80D8-D59912E1F0C4}" type="slidenum">
              <a:rPr lang="en-US" smtClean="0"/>
              <a:t>1</a:t>
            </a:fld>
            <a:endParaRPr lang="en-US"/>
          </a:p>
        </p:txBody>
      </p:sp>
    </p:spTree>
    <p:extLst>
      <p:ext uri="{BB962C8B-B14F-4D97-AF65-F5344CB8AC3E}">
        <p14:creationId xmlns:p14="http://schemas.microsoft.com/office/powerpoint/2010/main" val="26054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50FA3-9D6B-44A2-B0D7-B10A7857C725}" type="slidenum">
              <a:rPr lang="en-US" smtClean="0"/>
              <a:t>11</a:t>
            </a:fld>
            <a:endParaRPr lang="en-US"/>
          </a:p>
        </p:txBody>
      </p:sp>
    </p:spTree>
    <p:extLst>
      <p:ext uri="{BB962C8B-B14F-4D97-AF65-F5344CB8AC3E}">
        <p14:creationId xmlns:p14="http://schemas.microsoft.com/office/powerpoint/2010/main" val="1739309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2F47B7-6884-41D8-80D8-D59912E1F0C4}" type="slidenum">
              <a:rPr lang="en-US" smtClean="0"/>
              <a:t>12</a:t>
            </a:fld>
            <a:endParaRPr lang="en-US"/>
          </a:p>
        </p:txBody>
      </p:sp>
    </p:spTree>
    <p:extLst>
      <p:ext uri="{BB962C8B-B14F-4D97-AF65-F5344CB8AC3E}">
        <p14:creationId xmlns:p14="http://schemas.microsoft.com/office/powerpoint/2010/main" val="73616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7B7-6884-41D8-80D8-D59912E1F0C4}" type="slidenum">
              <a:rPr lang="en-US" smtClean="0"/>
              <a:t>2</a:t>
            </a:fld>
            <a:endParaRPr lang="en-US"/>
          </a:p>
        </p:txBody>
      </p:sp>
    </p:spTree>
    <p:extLst>
      <p:ext uri="{BB962C8B-B14F-4D97-AF65-F5344CB8AC3E}">
        <p14:creationId xmlns:p14="http://schemas.microsoft.com/office/powerpoint/2010/main" val="108495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7B7-6884-41D8-80D8-D59912E1F0C4}" type="slidenum">
              <a:rPr lang="en-US" smtClean="0"/>
              <a:t>3</a:t>
            </a:fld>
            <a:endParaRPr lang="en-US"/>
          </a:p>
        </p:txBody>
      </p:sp>
    </p:spTree>
    <p:extLst>
      <p:ext uri="{BB962C8B-B14F-4D97-AF65-F5344CB8AC3E}">
        <p14:creationId xmlns:p14="http://schemas.microsoft.com/office/powerpoint/2010/main" val="1951984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03492-18C5-4D63-BD71-28BA2D7009B8}" type="slidenum">
              <a:rPr lang="en-US" smtClean="0"/>
              <a:t>4</a:t>
            </a:fld>
            <a:endParaRPr lang="en-US"/>
          </a:p>
        </p:txBody>
      </p:sp>
    </p:spTree>
    <p:extLst>
      <p:ext uri="{BB962C8B-B14F-4D97-AF65-F5344CB8AC3E}">
        <p14:creationId xmlns:p14="http://schemas.microsoft.com/office/powerpoint/2010/main" val="251449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threat to internal validity does this best represent? </a:t>
            </a:r>
          </a:p>
        </p:txBody>
      </p:sp>
      <p:sp>
        <p:nvSpPr>
          <p:cNvPr id="4" name="Slide Number Placeholder 3"/>
          <p:cNvSpPr>
            <a:spLocks noGrp="1"/>
          </p:cNvSpPr>
          <p:nvPr>
            <p:ph type="sldNum" sz="quarter" idx="10"/>
          </p:nvPr>
        </p:nvSpPr>
        <p:spPr/>
        <p:txBody>
          <a:bodyPr/>
          <a:lstStyle/>
          <a:p>
            <a:fld id="{582F47B7-6884-41D8-80D8-D59912E1F0C4}" type="slidenum">
              <a:rPr lang="en-US" smtClean="0"/>
              <a:t>5</a:t>
            </a:fld>
            <a:endParaRPr lang="en-US"/>
          </a:p>
        </p:txBody>
      </p:sp>
    </p:spTree>
    <p:extLst>
      <p:ext uri="{BB962C8B-B14F-4D97-AF65-F5344CB8AC3E}">
        <p14:creationId xmlns:p14="http://schemas.microsoft.com/office/powerpoint/2010/main" val="443595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7B7-6884-41D8-80D8-D59912E1F0C4}" type="slidenum">
              <a:rPr lang="en-US" smtClean="0"/>
              <a:t>7</a:t>
            </a:fld>
            <a:endParaRPr lang="en-US"/>
          </a:p>
        </p:txBody>
      </p:sp>
    </p:spTree>
    <p:extLst>
      <p:ext uri="{BB962C8B-B14F-4D97-AF65-F5344CB8AC3E}">
        <p14:creationId xmlns:p14="http://schemas.microsoft.com/office/powerpoint/2010/main" val="1733955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7B7-6884-41D8-80D8-D59912E1F0C4}" type="slidenum">
              <a:rPr lang="en-US" smtClean="0"/>
              <a:t>8</a:t>
            </a:fld>
            <a:endParaRPr lang="en-US"/>
          </a:p>
        </p:txBody>
      </p:sp>
    </p:spTree>
    <p:extLst>
      <p:ext uri="{BB962C8B-B14F-4D97-AF65-F5344CB8AC3E}">
        <p14:creationId xmlns:p14="http://schemas.microsoft.com/office/powerpoint/2010/main" val="2540713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F47B7-6884-41D8-80D8-D59912E1F0C4}" type="slidenum">
              <a:rPr lang="en-US" smtClean="0"/>
              <a:t>9</a:t>
            </a:fld>
            <a:endParaRPr lang="en-US"/>
          </a:p>
        </p:txBody>
      </p:sp>
    </p:spTree>
    <p:extLst>
      <p:ext uri="{BB962C8B-B14F-4D97-AF65-F5344CB8AC3E}">
        <p14:creationId xmlns:p14="http://schemas.microsoft.com/office/powerpoint/2010/main" val="768765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50FA3-9D6B-44A2-B0D7-B10A7857C725}" type="slidenum">
              <a:rPr lang="en-US" smtClean="0"/>
              <a:t>10</a:t>
            </a:fld>
            <a:endParaRPr lang="en-US"/>
          </a:p>
        </p:txBody>
      </p:sp>
    </p:spTree>
    <p:extLst>
      <p:ext uri="{BB962C8B-B14F-4D97-AF65-F5344CB8AC3E}">
        <p14:creationId xmlns:p14="http://schemas.microsoft.com/office/powerpoint/2010/main" val="46691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341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148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23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25848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40252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2051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298CD5-6C1E-4009-B41F-6DF62E31D3BE}" type="datetimeFigureOut">
              <a:rPr lang="en-US" smtClean="0"/>
              <a:pPr/>
              <a:t>4/16/2024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5014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290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8453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5D3794B-289A-4A80-97D7-111025398D45}"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9400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5129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588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0596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7EF4D4C-5367-4C26-9E2B-D8088D7FCA81}" type="datetimeFigureOut">
              <a:rPr lang="en-US" smtClean="0"/>
              <a:t>4/16/2024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9416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E91E96-98B0-4413-9547-46F3504108EF}" type="datetimeFigureOut">
              <a:rPr lang="en-US" smtClean="0"/>
              <a:t>4/16/2024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81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05C68B11-C5A8-448C-8CE9-B1A273C79CFC}" type="datetimeFigureOut">
              <a:rPr lang="en-US" smtClean="0"/>
              <a:t>4/16/2024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294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72300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298CD5-6C1E-4009-B41F-6DF62E31D3BE}" type="datetimeFigureOut">
              <a:rPr lang="en-US" smtClean="0"/>
              <a:pPr/>
              <a:t>4/16/2024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4683771"/>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Quasi experiments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532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rmAutofit/>
          </a:bodyPr>
          <a:lstStyle/>
          <a:p>
            <a:r>
              <a:rPr lang="en-US" dirty="0"/>
              <a:t>You want to study the effects of 24 hour visitation in the dorms of a religious college campus on grades. One all-female dorm voted for 24 hour visitation while another did not. You compare the grades of people living in each of these dorms the semester before and the semester after the visitation change. </a:t>
            </a:r>
          </a:p>
          <a:p>
            <a:endParaRPr lang="en-US" dirty="0"/>
          </a:p>
          <a:p>
            <a:r>
              <a:rPr lang="en-US" dirty="0"/>
              <a:t>What type of quasi-experiment is this? </a:t>
            </a:r>
          </a:p>
          <a:p>
            <a:r>
              <a:rPr lang="en-US" dirty="0"/>
              <a:t>What are the main threats to internal validity?</a:t>
            </a:r>
          </a:p>
          <a:p>
            <a:r>
              <a:rPr lang="en-US" dirty="0"/>
              <a:t>How could you correct them? </a:t>
            </a:r>
          </a:p>
        </p:txBody>
      </p:sp>
    </p:spTree>
    <p:extLst>
      <p:ext uri="{BB962C8B-B14F-4D97-AF65-F5344CB8AC3E}">
        <p14:creationId xmlns:p14="http://schemas.microsoft.com/office/powerpoint/2010/main" val="428174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a:bodyPr>
          <a:lstStyle/>
          <a:p>
            <a:r>
              <a:rPr lang="en-US" dirty="0"/>
              <a:t> </a:t>
            </a:r>
          </a:p>
          <a:p>
            <a:endParaRPr lang="en-US" dirty="0"/>
          </a:p>
        </p:txBody>
      </p:sp>
      <p:graphicFrame>
        <p:nvGraphicFramePr>
          <p:cNvPr id="4" name="Chart 3"/>
          <p:cNvGraphicFramePr>
            <a:graphicFrameLocks noChangeAspect="1"/>
          </p:cNvGraphicFramePr>
          <p:nvPr>
            <p:extLst>
              <p:ext uri="{D42A27DB-BD31-4B8C-83A1-F6EECF244321}">
                <p14:modId xmlns:p14="http://schemas.microsoft.com/office/powerpoint/2010/main" val="3020321567"/>
              </p:ext>
            </p:extLst>
          </p:nvPr>
        </p:nvGraphicFramePr>
        <p:xfrm>
          <a:off x="457201" y="2063078"/>
          <a:ext cx="8660350" cy="4423839"/>
        </p:xfrm>
        <a:graphic>
          <a:graphicData uri="http://schemas.openxmlformats.org/drawingml/2006/chart">
            <c:chart xmlns:c="http://schemas.openxmlformats.org/drawingml/2006/chart" xmlns:r="http://schemas.openxmlformats.org/officeDocument/2006/relationships" r:id="rId3"/>
          </a:graphicData>
        </a:graphic>
      </p:graphicFrame>
      <p:sp>
        <p:nvSpPr>
          <p:cNvPr id="5" name="Down Arrow 4"/>
          <p:cNvSpPr/>
          <p:nvPr/>
        </p:nvSpPr>
        <p:spPr>
          <a:xfrm>
            <a:off x="7162800" y="3429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F84C169-070A-4DF7-A184-06BF06D917FA}"/>
              </a:ext>
            </a:extLst>
          </p:cNvPr>
          <p:cNvSpPr txBox="1"/>
          <p:nvPr/>
        </p:nvSpPr>
        <p:spPr>
          <a:xfrm>
            <a:off x="8858250" y="275820"/>
            <a:ext cx="3143250" cy="1754326"/>
          </a:xfrm>
          <a:prstGeom prst="rect">
            <a:avLst/>
          </a:prstGeom>
          <a:noFill/>
        </p:spPr>
        <p:txBody>
          <a:bodyPr wrap="square" rtlCol="0">
            <a:spAutoFit/>
          </a:bodyPr>
          <a:lstStyle/>
          <a:p>
            <a:r>
              <a:rPr lang="en-US" dirty="0"/>
              <a:t>What type of quasi-experiment is this? </a:t>
            </a:r>
          </a:p>
          <a:p>
            <a:r>
              <a:rPr lang="en-US" dirty="0"/>
              <a:t>What are the main threats to internal validity?</a:t>
            </a:r>
          </a:p>
          <a:p>
            <a:r>
              <a:rPr lang="en-US" dirty="0"/>
              <a:t>How could you correct them? </a:t>
            </a:r>
          </a:p>
        </p:txBody>
      </p:sp>
    </p:spTree>
    <p:extLst>
      <p:ext uri="{BB962C8B-B14F-4D97-AF65-F5344CB8AC3E}">
        <p14:creationId xmlns:p14="http://schemas.microsoft.com/office/powerpoint/2010/main" val="60839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BC5F-16F7-4DA5-B7F4-6DCA71736ACD}"/>
              </a:ext>
            </a:extLst>
          </p:cNvPr>
          <p:cNvSpPr>
            <a:spLocks noGrp="1"/>
          </p:cNvSpPr>
          <p:nvPr>
            <p:ph type="title"/>
          </p:nvPr>
        </p:nvSpPr>
        <p:spPr/>
        <p:txBody>
          <a:bodyPr/>
          <a:lstStyle/>
          <a:p>
            <a:r>
              <a:rPr lang="en-US" dirty="0"/>
              <a:t>Example #3</a:t>
            </a:r>
          </a:p>
        </p:txBody>
      </p:sp>
      <p:sp>
        <p:nvSpPr>
          <p:cNvPr id="3" name="Content Placeholder 2">
            <a:extLst>
              <a:ext uri="{FF2B5EF4-FFF2-40B4-BE49-F238E27FC236}">
                <a16:creationId xmlns:a16="http://schemas.microsoft.com/office/drawing/2014/main" id="{5263777F-8628-477F-8051-ACFE6185202F}"/>
              </a:ext>
            </a:extLst>
          </p:cNvPr>
          <p:cNvSpPr>
            <a:spLocks noGrp="1"/>
          </p:cNvSpPr>
          <p:nvPr>
            <p:ph idx="1"/>
          </p:nvPr>
        </p:nvSpPr>
        <p:spPr/>
        <p:txBody>
          <a:bodyPr/>
          <a:lstStyle/>
          <a:p>
            <a:r>
              <a:rPr lang="en-US" dirty="0"/>
              <a:t>Children take a math placement test at school. Those who score below the 25% percentile are taken out of their regular math class to do remedial work with an aide. After 6 weeks, they take another math test to see if their scores have improved. </a:t>
            </a:r>
          </a:p>
          <a:p>
            <a:endParaRPr lang="en-US" dirty="0"/>
          </a:p>
          <a:p>
            <a:r>
              <a:rPr lang="en-US" dirty="0"/>
              <a:t>What type of quasi-experiment is this? </a:t>
            </a:r>
          </a:p>
          <a:p>
            <a:r>
              <a:rPr lang="en-US" dirty="0"/>
              <a:t>What are the main threats to internal validity?</a:t>
            </a:r>
          </a:p>
          <a:p>
            <a:r>
              <a:rPr lang="en-US" dirty="0"/>
              <a:t>How could you correct them? </a:t>
            </a:r>
          </a:p>
          <a:p>
            <a:endParaRPr lang="en-US" b="1" dirty="0"/>
          </a:p>
        </p:txBody>
      </p:sp>
    </p:spTree>
    <p:extLst>
      <p:ext uri="{BB962C8B-B14F-4D97-AF65-F5344CB8AC3E}">
        <p14:creationId xmlns:p14="http://schemas.microsoft.com/office/powerpoint/2010/main" val="2822314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quasi-experiment?</a:t>
            </a:r>
          </a:p>
        </p:txBody>
      </p:sp>
      <p:sp>
        <p:nvSpPr>
          <p:cNvPr id="3" name="Content Placeholder 2"/>
          <p:cNvSpPr>
            <a:spLocks noGrp="1"/>
          </p:cNvSpPr>
          <p:nvPr>
            <p:ph idx="1"/>
          </p:nvPr>
        </p:nvSpPr>
        <p:spPr/>
        <p:txBody>
          <a:bodyPr/>
          <a:lstStyle/>
          <a:p>
            <a:r>
              <a:rPr lang="en-US" dirty="0"/>
              <a:t>No random assignment to groups</a:t>
            </a:r>
          </a:p>
          <a:p>
            <a:r>
              <a:rPr lang="en-US" dirty="0"/>
              <a:t>BUT there is some “treatment” </a:t>
            </a:r>
          </a:p>
          <a:p>
            <a:r>
              <a:rPr lang="en-US" dirty="0"/>
              <a:t>Vs. field experiment</a:t>
            </a:r>
          </a:p>
        </p:txBody>
      </p:sp>
    </p:spTree>
    <p:extLst>
      <p:ext uri="{BB962C8B-B14F-4D97-AF65-F5344CB8AC3E}">
        <p14:creationId xmlns:p14="http://schemas.microsoft.com/office/powerpoint/2010/main" val="398186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quasi-experiments</a:t>
            </a:r>
          </a:p>
        </p:txBody>
      </p:sp>
      <p:sp>
        <p:nvSpPr>
          <p:cNvPr id="3" name="Content Placeholder 2"/>
          <p:cNvSpPr>
            <a:spLocks noGrp="1"/>
          </p:cNvSpPr>
          <p:nvPr>
            <p:ph idx="1"/>
          </p:nvPr>
        </p:nvSpPr>
        <p:spPr/>
        <p:txBody>
          <a:bodyPr/>
          <a:lstStyle/>
          <a:p>
            <a:r>
              <a:rPr lang="en-US" dirty="0"/>
              <a:t>Participant variables</a:t>
            </a:r>
          </a:p>
          <a:p>
            <a:r>
              <a:rPr lang="en-US" dirty="0"/>
              <a:t>Things you can’t manipulate or control</a:t>
            </a:r>
          </a:p>
          <a:p>
            <a:r>
              <a:rPr lang="en-US" dirty="0"/>
              <a:t>Things you may need to know quickly</a:t>
            </a:r>
          </a:p>
          <a:p>
            <a:endParaRPr lang="en-US" dirty="0"/>
          </a:p>
          <a:p>
            <a:r>
              <a:rPr lang="en-US" dirty="0"/>
              <a:t>Would a quasi-experiment usually have higher or lower:</a:t>
            </a:r>
          </a:p>
          <a:p>
            <a:pPr lvl="1"/>
            <a:r>
              <a:rPr lang="en-US" dirty="0"/>
              <a:t>Internal validity (as compared to a true experiment)?</a:t>
            </a:r>
          </a:p>
          <a:p>
            <a:pPr lvl="1"/>
            <a:r>
              <a:rPr lang="en-US" dirty="0"/>
              <a:t>External validity (as compared to a true experiment)?</a:t>
            </a:r>
          </a:p>
        </p:txBody>
      </p:sp>
    </p:spTree>
    <p:extLst>
      <p:ext uri="{BB962C8B-B14F-4D97-AF65-F5344CB8AC3E}">
        <p14:creationId xmlns:p14="http://schemas.microsoft.com/office/powerpoint/2010/main" val="67748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Threats to internal validity</a:t>
            </a:r>
          </a:p>
        </p:txBody>
      </p:sp>
      <p:sp>
        <p:nvSpPr>
          <p:cNvPr id="3" name="Content Placeholder 2"/>
          <p:cNvSpPr>
            <a:spLocks noGrp="1"/>
          </p:cNvSpPr>
          <p:nvPr>
            <p:ph idx="1"/>
          </p:nvPr>
        </p:nvSpPr>
        <p:spPr>
          <a:xfrm>
            <a:off x="769937" y="1853248"/>
            <a:ext cx="8534400" cy="4294163"/>
          </a:xfrm>
        </p:spPr>
        <p:txBody>
          <a:bodyPr>
            <a:normAutofit/>
          </a:bodyPr>
          <a:lstStyle/>
          <a:p>
            <a:r>
              <a:rPr lang="en-US" dirty="0"/>
              <a:t>History</a:t>
            </a:r>
          </a:p>
          <a:p>
            <a:r>
              <a:rPr lang="en-US" dirty="0"/>
              <a:t>Maturation</a:t>
            </a:r>
          </a:p>
          <a:p>
            <a:r>
              <a:rPr lang="en-US" dirty="0"/>
              <a:t>Testing</a:t>
            </a:r>
          </a:p>
          <a:p>
            <a:r>
              <a:rPr lang="en-US" dirty="0"/>
              <a:t>Instrumentation</a:t>
            </a:r>
          </a:p>
          <a:p>
            <a:r>
              <a:rPr lang="en-US" dirty="0"/>
              <a:t>Regression to the mean</a:t>
            </a:r>
          </a:p>
          <a:p>
            <a:r>
              <a:rPr lang="en-US" dirty="0"/>
              <a:t>Selection</a:t>
            </a:r>
          </a:p>
          <a:p>
            <a:r>
              <a:rPr lang="en-US" dirty="0"/>
              <a:t>Mortality</a:t>
            </a:r>
          </a:p>
          <a:p>
            <a:r>
              <a:rPr lang="en-US" dirty="0"/>
              <a:t>Spontaneous remission</a:t>
            </a:r>
          </a:p>
          <a:p>
            <a:r>
              <a:rPr lang="en-US" dirty="0"/>
              <a:t>Placebo effects</a:t>
            </a:r>
          </a:p>
          <a:p>
            <a:endParaRPr lang="en-US" dirty="0"/>
          </a:p>
        </p:txBody>
      </p:sp>
    </p:spTree>
    <p:extLst>
      <p:ext uri="{BB962C8B-B14F-4D97-AF65-F5344CB8AC3E}">
        <p14:creationId xmlns:p14="http://schemas.microsoft.com/office/powerpoint/2010/main" val="2580635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are these? </a:t>
            </a:r>
          </a:p>
        </p:txBody>
      </p:sp>
      <p:sp>
        <p:nvSpPr>
          <p:cNvPr id="3" name="Content Placeholder 2"/>
          <p:cNvSpPr>
            <a:spLocks noGrp="1"/>
          </p:cNvSpPr>
          <p:nvPr>
            <p:ph idx="1"/>
          </p:nvPr>
        </p:nvSpPr>
        <p:spPr>
          <a:xfrm>
            <a:off x="484187" y="1657350"/>
            <a:ext cx="10823576" cy="4266028"/>
          </a:xfrm>
        </p:spPr>
        <p:txBody>
          <a:bodyPr/>
          <a:lstStyle/>
          <a:p>
            <a:r>
              <a:rPr lang="en-US" dirty="0"/>
              <a:t>You’re using government definition of unemployed as the dependent variable in your study and the definition changes</a:t>
            </a:r>
          </a:p>
          <a:p>
            <a:r>
              <a:rPr lang="en-US" dirty="0"/>
              <a:t>You’re testing a diet intervention and people keep dropping out of your study</a:t>
            </a:r>
          </a:p>
          <a:p>
            <a:r>
              <a:rPr lang="en-US" dirty="0"/>
              <a:t>Some participants sign up for helping study in the morning (when the participants are alone), and others at night (when the group condition is run)</a:t>
            </a:r>
          </a:p>
          <a:p>
            <a:r>
              <a:rPr lang="en-US" dirty="0"/>
              <a:t>People in a diet program lose weight not because of the program per se but because they are monitoring their intake more</a:t>
            </a:r>
          </a:p>
          <a:p>
            <a:r>
              <a:rPr lang="en-US" dirty="0"/>
              <a:t>People are told that a pill they are taking will increase their memory, and they believe that their memory has improved, even though the pills have no effect</a:t>
            </a:r>
          </a:p>
          <a:p>
            <a:r>
              <a:rPr lang="en-US" dirty="0"/>
              <a:t>People who score surprisingly high (to them) on the ACT tend to score lower when they take it again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8458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6BB9-7E87-4F90-B59C-8230264425C4}"/>
              </a:ext>
            </a:extLst>
          </p:cNvPr>
          <p:cNvSpPr>
            <a:spLocks noGrp="1"/>
          </p:cNvSpPr>
          <p:nvPr>
            <p:ph type="title"/>
          </p:nvPr>
        </p:nvSpPr>
        <p:spPr/>
        <p:txBody>
          <a:bodyPr/>
          <a:lstStyle/>
          <a:p>
            <a:r>
              <a:rPr lang="en-US" dirty="0"/>
              <a:t>Types of Quasi-Experiments</a:t>
            </a:r>
          </a:p>
        </p:txBody>
      </p:sp>
      <p:sp>
        <p:nvSpPr>
          <p:cNvPr id="3" name="Content Placeholder 2">
            <a:extLst>
              <a:ext uri="{FF2B5EF4-FFF2-40B4-BE49-F238E27FC236}">
                <a16:creationId xmlns:a16="http://schemas.microsoft.com/office/drawing/2014/main" id="{CF0F54B3-882F-4CB3-9973-AEAFD2D5AF9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30263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group pre-test post-test</a:t>
            </a:r>
          </a:p>
        </p:txBody>
      </p:sp>
      <p:sp>
        <p:nvSpPr>
          <p:cNvPr id="3" name="Content Placeholder 2"/>
          <p:cNvSpPr>
            <a:spLocks noGrp="1"/>
          </p:cNvSpPr>
          <p:nvPr>
            <p:ph idx="1"/>
          </p:nvPr>
        </p:nvSpPr>
        <p:spPr/>
        <p:txBody>
          <a:bodyPr/>
          <a:lstStyle/>
          <a:p>
            <a:r>
              <a:rPr lang="en-US" dirty="0"/>
              <a:t>What would be the threats to internal validity with this design? </a:t>
            </a:r>
          </a:p>
          <a:p>
            <a:r>
              <a:rPr lang="en-US" dirty="0"/>
              <a:t>How could you try to fix or minimize them? </a:t>
            </a:r>
          </a:p>
        </p:txBody>
      </p:sp>
      <p:sp>
        <p:nvSpPr>
          <p:cNvPr id="4" name="Rectangle 3">
            <a:extLst>
              <a:ext uri="{FF2B5EF4-FFF2-40B4-BE49-F238E27FC236}">
                <a16:creationId xmlns:a16="http://schemas.microsoft.com/office/drawing/2014/main" id="{7735E569-AFDB-468E-94C6-43F5F5568FFA}"/>
              </a:ext>
            </a:extLst>
          </p:cNvPr>
          <p:cNvSpPr/>
          <p:nvPr/>
        </p:nvSpPr>
        <p:spPr>
          <a:xfrm>
            <a:off x="2142147" y="3257179"/>
            <a:ext cx="13438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Pretest</a:t>
            </a:r>
          </a:p>
        </p:txBody>
      </p:sp>
      <p:sp>
        <p:nvSpPr>
          <p:cNvPr id="5" name="Arrow: Right 4">
            <a:extLst>
              <a:ext uri="{FF2B5EF4-FFF2-40B4-BE49-F238E27FC236}">
                <a16:creationId xmlns:a16="http://schemas.microsoft.com/office/drawing/2014/main" id="{4EE6716A-6068-4585-91AE-BD037B7B7271}"/>
              </a:ext>
            </a:extLst>
          </p:cNvPr>
          <p:cNvSpPr/>
          <p:nvPr/>
        </p:nvSpPr>
        <p:spPr>
          <a:xfrm>
            <a:off x="3988031" y="35054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48DA903-50D0-4042-96AD-95FEE8C165A3}"/>
              </a:ext>
            </a:extLst>
          </p:cNvPr>
          <p:cNvSpPr/>
          <p:nvPr/>
        </p:nvSpPr>
        <p:spPr>
          <a:xfrm>
            <a:off x="5468432" y="3298744"/>
            <a:ext cx="11428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Posttest</a:t>
            </a:r>
          </a:p>
        </p:txBody>
      </p:sp>
      <p:sp>
        <p:nvSpPr>
          <p:cNvPr id="11" name="Arrow: Down 10">
            <a:extLst>
              <a:ext uri="{FF2B5EF4-FFF2-40B4-BE49-F238E27FC236}">
                <a16:creationId xmlns:a16="http://schemas.microsoft.com/office/drawing/2014/main" id="{BB11EB92-DDC2-406D-849B-2A0B7AEC251A}"/>
              </a:ext>
            </a:extLst>
          </p:cNvPr>
          <p:cNvSpPr/>
          <p:nvPr/>
        </p:nvSpPr>
        <p:spPr>
          <a:xfrm>
            <a:off x="4108013" y="411153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01CB606-1C3E-4C65-A30A-E45A0765C905}"/>
              </a:ext>
            </a:extLst>
          </p:cNvPr>
          <p:cNvSpPr/>
          <p:nvPr/>
        </p:nvSpPr>
        <p:spPr>
          <a:xfrm>
            <a:off x="3486038" y="5211372"/>
            <a:ext cx="2202871" cy="1236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Some “treatment” (but no comparison group</a:t>
            </a:r>
          </a:p>
        </p:txBody>
      </p:sp>
    </p:spTree>
    <p:extLst>
      <p:ext uri="{BB962C8B-B14F-4D97-AF65-F5344CB8AC3E}">
        <p14:creationId xmlns:p14="http://schemas.microsoft.com/office/powerpoint/2010/main" val="117992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Nonequivalent control group design</a:t>
            </a:r>
          </a:p>
        </p:txBody>
      </p:sp>
      <p:sp>
        <p:nvSpPr>
          <p:cNvPr id="3" name="Content Placeholder 2"/>
          <p:cNvSpPr>
            <a:spLocks noGrp="1"/>
          </p:cNvSpPr>
          <p:nvPr>
            <p:ph idx="1"/>
          </p:nvPr>
        </p:nvSpPr>
        <p:spPr/>
        <p:txBody>
          <a:bodyPr/>
          <a:lstStyle/>
          <a:p>
            <a:r>
              <a:rPr lang="en-US" dirty="0"/>
              <a:t>What would be the threats to internal validity with this design? </a:t>
            </a:r>
          </a:p>
          <a:p>
            <a:r>
              <a:rPr lang="en-US" dirty="0"/>
              <a:t>How could you fix or minimize them? </a:t>
            </a:r>
          </a:p>
        </p:txBody>
      </p:sp>
      <p:sp>
        <p:nvSpPr>
          <p:cNvPr id="4" name="Rectangle 3">
            <a:extLst>
              <a:ext uri="{FF2B5EF4-FFF2-40B4-BE49-F238E27FC236}">
                <a16:creationId xmlns:a16="http://schemas.microsoft.com/office/drawing/2014/main" id="{0F70A504-F6F8-4262-A585-14C7F77D6665}"/>
              </a:ext>
            </a:extLst>
          </p:cNvPr>
          <p:cNvSpPr/>
          <p:nvPr/>
        </p:nvSpPr>
        <p:spPr>
          <a:xfrm>
            <a:off x="3214254" y="3754582"/>
            <a:ext cx="1690255" cy="1205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Group 1 gets 1 level of IV</a:t>
            </a:r>
          </a:p>
        </p:txBody>
      </p:sp>
      <p:sp>
        <p:nvSpPr>
          <p:cNvPr id="5" name="Rectangle 4">
            <a:extLst>
              <a:ext uri="{FF2B5EF4-FFF2-40B4-BE49-F238E27FC236}">
                <a16:creationId xmlns:a16="http://schemas.microsoft.com/office/drawing/2014/main" id="{4C6855A1-D8E2-40D9-9988-32CD0176D046}"/>
              </a:ext>
            </a:extLst>
          </p:cNvPr>
          <p:cNvSpPr/>
          <p:nvPr/>
        </p:nvSpPr>
        <p:spPr>
          <a:xfrm>
            <a:off x="3214255" y="5242724"/>
            <a:ext cx="1690254" cy="120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Group 2 gets a different level of the IV</a:t>
            </a:r>
          </a:p>
        </p:txBody>
      </p:sp>
      <p:sp>
        <p:nvSpPr>
          <p:cNvPr id="6" name="Arrow: Right 5">
            <a:extLst>
              <a:ext uri="{FF2B5EF4-FFF2-40B4-BE49-F238E27FC236}">
                <a16:creationId xmlns:a16="http://schemas.microsoft.com/office/drawing/2014/main" id="{E0A7161D-C654-49DF-B0A3-52EFAAC362FD}"/>
              </a:ext>
            </a:extLst>
          </p:cNvPr>
          <p:cNvSpPr/>
          <p:nvPr/>
        </p:nvSpPr>
        <p:spPr>
          <a:xfrm>
            <a:off x="5957455" y="47936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C6F3ED2-1A5B-46B3-850D-7B6881F351E3}"/>
              </a:ext>
            </a:extLst>
          </p:cNvPr>
          <p:cNvSpPr/>
          <p:nvPr/>
        </p:nvSpPr>
        <p:spPr>
          <a:xfrm>
            <a:off x="7398326" y="4440243"/>
            <a:ext cx="1690253" cy="10393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DV</a:t>
            </a:r>
          </a:p>
        </p:txBody>
      </p:sp>
    </p:spTree>
    <p:extLst>
      <p:ext uri="{BB962C8B-B14F-4D97-AF65-F5344CB8AC3E}">
        <p14:creationId xmlns:p14="http://schemas.microsoft.com/office/powerpoint/2010/main" val="131323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Interrupted time series design</a:t>
            </a:r>
          </a:p>
        </p:txBody>
      </p:sp>
      <p:sp>
        <p:nvSpPr>
          <p:cNvPr id="3" name="Content Placeholder 2"/>
          <p:cNvSpPr>
            <a:spLocks noGrp="1"/>
          </p:cNvSpPr>
          <p:nvPr>
            <p:ph idx="1"/>
          </p:nvPr>
        </p:nvSpPr>
        <p:spPr/>
        <p:txBody>
          <a:bodyPr/>
          <a:lstStyle/>
          <a:p>
            <a:r>
              <a:rPr lang="en-US" dirty="0"/>
              <a:t>What would be the threats to internal validity with this design? </a:t>
            </a:r>
          </a:p>
          <a:p>
            <a:r>
              <a:rPr lang="en-US" dirty="0"/>
              <a:t>How could you fix or minimize them? </a:t>
            </a:r>
          </a:p>
        </p:txBody>
      </p:sp>
      <p:graphicFrame>
        <p:nvGraphicFramePr>
          <p:cNvPr id="8" name="Chart 7">
            <a:extLst>
              <a:ext uri="{FF2B5EF4-FFF2-40B4-BE49-F238E27FC236}">
                <a16:creationId xmlns:a16="http://schemas.microsoft.com/office/drawing/2014/main" id="{91E026F1-A7A5-4DDF-AF76-1CEB34A30C50}"/>
              </a:ext>
            </a:extLst>
          </p:cNvPr>
          <p:cNvGraphicFramePr>
            <a:graphicFrameLocks/>
          </p:cNvGraphicFramePr>
          <p:nvPr>
            <p:extLst>
              <p:ext uri="{D42A27DB-BD31-4B8C-83A1-F6EECF244321}">
                <p14:modId xmlns:p14="http://schemas.microsoft.com/office/powerpoint/2010/main" val="2299535033"/>
              </p:ext>
            </p:extLst>
          </p:nvPr>
        </p:nvGraphicFramePr>
        <p:xfrm>
          <a:off x="2521527" y="3238499"/>
          <a:ext cx="5541818" cy="334240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2B626AD-BA51-47AD-B0E4-F4E01565B194}"/>
              </a:ext>
            </a:extLst>
          </p:cNvPr>
          <p:cNvSpPr txBox="1"/>
          <p:nvPr/>
        </p:nvSpPr>
        <p:spPr>
          <a:xfrm>
            <a:off x="8825345" y="2895600"/>
            <a:ext cx="3191899" cy="1754326"/>
          </a:xfrm>
          <a:prstGeom prst="rect">
            <a:avLst/>
          </a:prstGeom>
          <a:noFill/>
        </p:spPr>
        <p:txBody>
          <a:bodyPr wrap="none" rtlCol="0">
            <a:spAutoFit/>
          </a:bodyPr>
          <a:lstStyle/>
          <a:p>
            <a:r>
              <a:rPr lang="en-US" dirty="0"/>
              <a:t>Multiple measurements</a:t>
            </a:r>
          </a:p>
          <a:p>
            <a:r>
              <a:rPr lang="en-US" dirty="0"/>
              <a:t>before and after some </a:t>
            </a:r>
          </a:p>
          <a:p>
            <a:r>
              <a:rPr lang="en-US" dirty="0"/>
              <a:t>intervention (in this case,</a:t>
            </a:r>
          </a:p>
          <a:p>
            <a:r>
              <a:rPr lang="en-US" dirty="0"/>
              <a:t>the line represents when </a:t>
            </a:r>
          </a:p>
          <a:p>
            <a:r>
              <a:rPr lang="en-US" dirty="0"/>
              <a:t>lights and call boxes were</a:t>
            </a:r>
          </a:p>
          <a:p>
            <a:r>
              <a:rPr lang="en-US" dirty="0"/>
              <a:t>put up on campus)</a:t>
            </a:r>
          </a:p>
        </p:txBody>
      </p:sp>
    </p:spTree>
    <p:extLst>
      <p:ext uri="{BB962C8B-B14F-4D97-AF65-F5344CB8AC3E}">
        <p14:creationId xmlns:p14="http://schemas.microsoft.com/office/powerpoint/2010/main" val="311125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578</Words>
  <Application>Microsoft Office PowerPoint</Application>
  <PresentationFormat>Widescreen</PresentationFormat>
  <Paragraphs>85</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Ion</vt:lpstr>
      <vt:lpstr>Quasi experiments</vt:lpstr>
      <vt:lpstr>What is a quasi-experiment?</vt:lpstr>
      <vt:lpstr>Examples of quasi-experiments</vt:lpstr>
      <vt:lpstr>Threats to internal validity</vt:lpstr>
      <vt:lpstr>Which are these? </vt:lpstr>
      <vt:lpstr>Types of Quasi-Experiments</vt:lpstr>
      <vt:lpstr>One group pre-test post-test</vt:lpstr>
      <vt:lpstr>Nonequivalent control group design</vt:lpstr>
      <vt:lpstr>Interrupted time series design</vt:lpstr>
      <vt:lpstr>Example #1</vt:lpstr>
      <vt:lpstr>Example #2</vt:lpstr>
      <vt:lpstr>Example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2022-04-26T17:43:07Z</dcterms:created>
  <dcterms:modified xsi:type="dcterms:W3CDTF">2024-04-17T03:32:41Z</dcterms:modified>
</cp:coreProperties>
</file>