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1"/>
  </p:sldMasterIdLst>
  <p:notesMasterIdLst>
    <p:notesMasterId r:id="rId9"/>
  </p:notesMasterIdLst>
  <p:sldIdLst>
    <p:sldId id="256" r:id="rId2"/>
    <p:sldId id="260" r:id="rId3"/>
    <p:sldId id="266" r:id="rId4"/>
    <p:sldId id="267" r:id="rId5"/>
    <p:sldId id="268" r:id="rId6"/>
    <p:sldId id="261" r:id="rId7"/>
    <p:sldId id="269"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70560" autoAdjust="0"/>
  </p:normalViewPr>
  <p:slideViewPr>
    <p:cSldViewPr snapToGrid="0">
      <p:cViewPr varScale="1">
        <p:scale>
          <a:sx n="79" d="100"/>
          <a:sy n="79" d="100"/>
        </p:scale>
        <p:origin x="15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7C2FAFE-1DD0-4FB8-AD88-A9C3600DB8B0}" type="datetimeFigureOut">
              <a:rPr lang="en-US" smtClean="0"/>
              <a:t>4/3/2024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603492-18C5-4D63-BD71-28BA2D7009B8}" type="slidenum">
              <a:rPr lang="en-US" smtClean="0"/>
              <a:t>‹#›</a:t>
            </a:fld>
            <a:endParaRPr lang="en-US"/>
          </a:p>
        </p:txBody>
      </p:sp>
    </p:spTree>
    <p:extLst>
      <p:ext uri="{BB962C8B-B14F-4D97-AF65-F5344CB8AC3E}">
        <p14:creationId xmlns:p14="http://schemas.microsoft.com/office/powerpoint/2010/main" val="2548978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3492-18C5-4D63-BD71-28BA2D7009B8}" type="slidenum">
              <a:rPr lang="en-US" smtClean="0"/>
              <a:t>1</a:t>
            </a:fld>
            <a:endParaRPr lang="en-US"/>
          </a:p>
        </p:txBody>
      </p:sp>
    </p:spTree>
    <p:extLst>
      <p:ext uri="{BB962C8B-B14F-4D97-AF65-F5344CB8AC3E}">
        <p14:creationId xmlns:p14="http://schemas.microsoft.com/office/powerpoint/2010/main" val="3718579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3492-18C5-4D63-BD71-28BA2D7009B8}" type="slidenum">
              <a:rPr lang="en-US" smtClean="0"/>
              <a:t>2</a:t>
            </a:fld>
            <a:endParaRPr lang="en-US"/>
          </a:p>
        </p:txBody>
      </p:sp>
    </p:spTree>
    <p:extLst>
      <p:ext uri="{BB962C8B-B14F-4D97-AF65-F5344CB8AC3E}">
        <p14:creationId xmlns:p14="http://schemas.microsoft.com/office/powerpoint/2010/main" val="4037295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03492-18C5-4D63-BD71-28BA2D7009B8}" type="slidenum">
              <a:rPr lang="en-US" smtClean="0"/>
              <a:t>3</a:t>
            </a:fld>
            <a:endParaRPr lang="en-US"/>
          </a:p>
        </p:txBody>
      </p:sp>
    </p:spTree>
    <p:extLst>
      <p:ext uri="{BB962C8B-B14F-4D97-AF65-F5344CB8AC3E}">
        <p14:creationId xmlns:p14="http://schemas.microsoft.com/office/powerpoint/2010/main" val="1705329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03492-18C5-4D63-BD71-28BA2D7009B8}" type="slidenum">
              <a:rPr lang="en-US" smtClean="0"/>
              <a:t>4</a:t>
            </a:fld>
            <a:endParaRPr lang="en-US"/>
          </a:p>
        </p:txBody>
      </p:sp>
    </p:spTree>
    <p:extLst>
      <p:ext uri="{BB962C8B-B14F-4D97-AF65-F5344CB8AC3E}">
        <p14:creationId xmlns:p14="http://schemas.microsoft.com/office/powerpoint/2010/main" val="1756113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03492-18C5-4D63-BD71-28BA2D7009B8}" type="slidenum">
              <a:rPr lang="en-US" smtClean="0"/>
              <a:t>5</a:t>
            </a:fld>
            <a:endParaRPr lang="en-US"/>
          </a:p>
        </p:txBody>
      </p:sp>
    </p:spTree>
    <p:extLst>
      <p:ext uri="{BB962C8B-B14F-4D97-AF65-F5344CB8AC3E}">
        <p14:creationId xmlns:p14="http://schemas.microsoft.com/office/powerpoint/2010/main" val="2739148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3492-18C5-4D63-BD71-28BA2D7009B8}" type="slidenum">
              <a:rPr lang="en-US" smtClean="0"/>
              <a:t>6</a:t>
            </a:fld>
            <a:endParaRPr lang="en-US"/>
          </a:p>
        </p:txBody>
      </p:sp>
    </p:spTree>
    <p:extLst>
      <p:ext uri="{BB962C8B-B14F-4D97-AF65-F5344CB8AC3E}">
        <p14:creationId xmlns:p14="http://schemas.microsoft.com/office/powerpoint/2010/main" val="2766080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03492-18C5-4D63-BD71-28BA2D7009B8}" type="slidenum">
              <a:rPr lang="en-US" smtClean="0"/>
              <a:t>7</a:t>
            </a:fld>
            <a:endParaRPr lang="en-US"/>
          </a:p>
        </p:txBody>
      </p:sp>
    </p:spTree>
    <p:extLst>
      <p:ext uri="{BB962C8B-B14F-4D97-AF65-F5344CB8AC3E}">
        <p14:creationId xmlns:p14="http://schemas.microsoft.com/office/powerpoint/2010/main" val="8676387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514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3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519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42103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317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7437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3076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0283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smtClean="0"/>
              <a:t>4/3/2024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096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372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463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7718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216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27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0660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566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200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4/3/2024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45882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Factorial experiments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6516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Factorial designs</a:t>
            </a:r>
          </a:p>
        </p:txBody>
      </p:sp>
      <p:sp>
        <p:nvSpPr>
          <p:cNvPr id="3" name="Content Placeholder 2"/>
          <p:cNvSpPr>
            <a:spLocks noGrp="1"/>
          </p:cNvSpPr>
          <p:nvPr>
            <p:ph idx="1"/>
          </p:nvPr>
        </p:nvSpPr>
        <p:spPr/>
        <p:txBody>
          <a:bodyPr/>
          <a:lstStyle/>
          <a:p>
            <a:r>
              <a:rPr lang="en-US" dirty="0"/>
              <a:t>More than one IV</a:t>
            </a:r>
          </a:p>
          <a:p>
            <a:r>
              <a:rPr lang="en-US" dirty="0"/>
              <a:t>All possible combinations in the study</a:t>
            </a:r>
          </a:p>
          <a:p>
            <a:endParaRPr lang="en-US" dirty="0"/>
          </a:p>
          <a:p>
            <a:r>
              <a:rPr lang="en-US" dirty="0"/>
              <a:t>Why have more than 1 IV? </a:t>
            </a:r>
          </a:p>
          <a:p>
            <a:pPr lvl="1"/>
            <a:r>
              <a:rPr lang="en-US" dirty="0"/>
              <a:t>More efficient</a:t>
            </a:r>
          </a:p>
          <a:p>
            <a:pPr lvl="1"/>
            <a:r>
              <a:rPr lang="en-US" dirty="0"/>
              <a:t>Better control</a:t>
            </a:r>
          </a:p>
          <a:p>
            <a:pPr lvl="1"/>
            <a:r>
              <a:rPr lang="en-US" dirty="0"/>
              <a:t>More external validity</a:t>
            </a:r>
          </a:p>
          <a:p>
            <a:pPr lvl="1"/>
            <a:r>
              <a:rPr lang="en-US" dirty="0"/>
              <a:t>Can test for interactions</a:t>
            </a:r>
          </a:p>
          <a:p>
            <a:endParaRPr lang="en-US" dirty="0"/>
          </a:p>
        </p:txBody>
      </p:sp>
    </p:spTree>
    <p:extLst>
      <p:ext uri="{BB962C8B-B14F-4D97-AF65-F5344CB8AC3E}">
        <p14:creationId xmlns:p14="http://schemas.microsoft.com/office/powerpoint/2010/main" val="388962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factorial designs</a:t>
            </a:r>
          </a:p>
        </p:txBody>
      </p:sp>
      <p:graphicFrame>
        <p:nvGraphicFramePr>
          <p:cNvPr id="4" name="Content Placeholder 3"/>
          <p:cNvGraphicFramePr>
            <a:graphicFrameLocks noGrp="1"/>
          </p:cNvGraphicFramePr>
          <p:nvPr>
            <p:ph idx="1"/>
            <p:extLst/>
          </p:nvPr>
        </p:nvGraphicFramePr>
        <p:xfrm>
          <a:off x="681038" y="2336800"/>
          <a:ext cx="9613899" cy="1112520"/>
        </p:xfrm>
        <a:graphic>
          <a:graphicData uri="http://schemas.openxmlformats.org/drawingml/2006/table">
            <a:tbl>
              <a:tblPr firstRow="1" bandRow="1">
                <a:tableStyleId>{5C22544A-7EE6-4342-B048-85BDC9FD1C3A}</a:tableStyleId>
              </a:tblPr>
              <a:tblGrid>
                <a:gridCol w="2250326">
                  <a:extLst>
                    <a:ext uri="{9D8B030D-6E8A-4147-A177-3AD203B41FA5}">
                      <a16:colId xmlns:a16="http://schemas.microsoft.com/office/drawing/2014/main" val="20000"/>
                    </a:ext>
                  </a:extLst>
                </a:gridCol>
                <a:gridCol w="1637729">
                  <a:extLst>
                    <a:ext uri="{9D8B030D-6E8A-4147-A177-3AD203B41FA5}">
                      <a16:colId xmlns:a16="http://schemas.microsoft.com/office/drawing/2014/main" val="20001"/>
                    </a:ext>
                  </a:extLst>
                </a:gridCol>
                <a:gridCol w="2862922">
                  <a:extLst>
                    <a:ext uri="{9D8B030D-6E8A-4147-A177-3AD203B41FA5}">
                      <a16:colId xmlns:a16="http://schemas.microsoft.com/office/drawing/2014/main" val="20002"/>
                    </a:ext>
                  </a:extLst>
                </a:gridCol>
                <a:gridCol w="2862922">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a:t>Alone</a:t>
                      </a:r>
                    </a:p>
                  </a:txBody>
                  <a:tcPr/>
                </a:tc>
                <a:tc>
                  <a:txBody>
                    <a:bodyPr/>
                    <a:lstStyle/>
                    <a:p>
                      <a:r>
                        <a:rPr lang="en-US" dirty="0"/>
                        <a:t>With another person</a:t>
                      </a:r>
                    </a:p>
                  </a:txBody>
                  <a:tcPr/>
                </a:tc>
                <a:tc>
                  <a:txBody>
                    <a:bodyPr/>
                    <a:lstStyle/>
                    <a:p>
                      <a:r>
                        <a:rPr lang="en-US" dirty="0"/>
                        <a:t>With two other people</a:t>
                      </a:r>
                    </a:p>
                  </a:txBody>
                  <a:tcPr/>
                </a:tc>
                <a:extLst>
                  <a:ext uri="{0D108BD9-81ED-4DB2-BD59-A6C34878D82A}">
                    <a16:rowId xmlns:a16="http://schemas.microsoft.com/office/drawing/2014/main" val="10000"/>
                  </a:ext>
                </a:extLst>
              </a:tr>
              <a:tr h="370840">
                <a:tc>
                  <a:txBody>
                    <a:bodyPr/>
                    <a:lstStyle/>
                    <a:p>
                      <a:r>
                        <a:rPr lang="en-US" dirty="0"/>
                        <a:t>Dimly lit room</a:t>
                      </a:r>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Bright room</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546209" y="3951954"/>
            <a:ext cx="10572895" cy="1754326"/>
          </a:xfrm>
          <a:prstGeom prst="rect">
            <a:avLst/>
          </a:prstGeom>
          <a:noFill/>
        </p:spPr>
        <p:txBody>
          <a:bodyPr wrap="square" rtlCol="0">
            <a:spAutoFit/>
          </a:bodyPr>
          <a:lstStyle/>
          <a:p>
            <a:r>
              <a:rPr lang="en-US" dirty="0"/>
              <a:t>Assume you wanted to do an experiment examining whether participants will help an experimenter who fell down and is calling out for help (DV). You vary how many people are in the room with the participant (IV; 0, 1, or 2) and whether the room is dimly or brightly lit (IV). </a:t>
            </a:r>
          </a:p>
          <a:p>
            <a:r>
              <a:rPr lang="en-US" dirty="0"/>
              <a:t>What type of IVs are these? (within or between)</a:t>
            </a:r>
          </a:p>
          <a:p>
            <a:r>
              <a:rPr lang="en-US" dirty="0"/>
              <a:t>How many participants would you need to have 10 per condition/group? </a:t>
            </a:r>
          </a:p>
          <a:p>
            <a:r>
              <a:rPr lang="en-US" dirty="0"/>
              <a:t>What type of factorial design is this? </a:t>
            </a:r>
          </a:p>
        </p:txBody>
      </p:sp>
    </p:spTree>
    <p:extLst>
      <p:ext uri="{BB962C8B-B14F-4D97-AF65-F5344CB8AC3E}">
        <p14:creationId xmlns:p14="http://schemas.microsoft.com/office/powerpoint/2010/main" val="162469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graphicFrame>
        <p:nvGraphicFramePr>
          <p:cNvPr id="4" name="Content Placeholder 3"/>
          <p:cNvGraphicFramePr>
            <a:graphicFrameLocks noGrp="1"/>
          </p:cNvGraphicFramePr>
          <p:nvPr>
            <p:ph idx="1"/>
            <p:extLst/>
          </p:nvPr>
        </p:nvGraphicFramePr>
        <p:xfrm>
          <a:off x="681038" y="2336800"/>
          <a:ext cx="9613899" cy="1112520"/>
        </p:xfrm>
        <a:graphic>
          <a:graphicData uri="http://schemas.openxmlformats.org/drawingml/2006/table">
            <a:tbl>
              <a:tblPr firstRow="1" bandRow="1">
                <a:tableStyleId>{5C22544A-7EE6-4342-B048-85BDC9FD1C3A}</a:tableStyleId>
              </a:tblPr>
              <a:tblGrid>
                <a:gridCol w="3204633">
                  <a:extLst>
                    <a:ext uri="{9D8B030D-6E8A-4147-A177-3AD203B41FA5}">
                      <a16:colId xmlns:a16="http://schemas.microsoft.com/office/drawing/2014/main" val="20000"/>
                    </a:ext>
                  </a:extLst>
                </a:gridCol>
                <a:gridCol w="3204633">
                  <a:extLst>
                    <a:ext uri="{9D8B030D-6E8A-4147-A177-3AD203B41FA5}">
                      <a16:colId xmlns:a16="http://schemas.microsoft.com/office/drawing/2014/main" val="20001"/>
                    </a:ext>
                  </a:extLst>
                </a:gridCol>
                <a:gridCol w="3204633">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CBT</a:t>
                      </a:r>
                    </a:p>
                  </a:txBody>
                  <a:tcPr/>
                </a:tc>
                <a:tc>
                  <a:txBody>
                    <a:bodyPr/>
                    <a:lstStyle/>
                    <a:p>
                      <a:r>
                        <a:rPr lang="en-US" dirty="0"/>
                        <a:t>Wait list</a:t>
                      </a:r>
                    </a:p>
                  </a:txBody>
                  <a:tcPr/>
                </a:tc>
                <a:extLst>
                  <a:ext uri="{0D108BD9-81ED-4DB2-BD59-A6C34878D82A}">
                    <a16:rowId xmlns:a16="http://schemas.microsoft.com/office/drawing/2014/main" val="10000"/>
                  </a:ext>
                </a:extLst>
              </a:tr>
              <a:tr h="370840">
                <a:tc>
                  <a:txBody>
                    <a:bodyPr/>
                    <a:lstStyle/>
                    <a:p>
                      <a:r>
                        <a:rPr lang="en-US" dirty="0"/>
                        <a:t>“MA-level” therapist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“PhD</a:t>
                      </a:r>
                      <a:r>
                        <a:rPr lang="en-US" baseline="0" dirty="0"/>
                        <a:t>-level” therapist</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938784" y="3986784"/>
            <a:ext cx="11158824" cy="2585323"/>
          </a:xfrm>
          <a:prstGeom prst="rect">
            <a:avLst/>
          </a:prstGeom>
          <a:noFill/>
        </p:spPr>
        <p:txBody>
          <a:bodyPr wrap="none" rtlCol="0">
            <a:spAutoFit/>
          </a:bodyPr>
          <a:lstStyle/>
          <a:p>
            <a:r>
              <a:rPr lang="en-US" dirty="0"/>
              <a:t>In this case, say we are examining whether participants with depression report fewer symptoms (DV) </a:t>
            </a:r>
          </a:p>
          <a:p>
            <a:r>
              <a:rPr lang="en-US" dirty="0"/>
              <a:t>after cognitive behavioral therapy vs. a wait list (IV) and depending on whether they think their therapist</a:t>
            </a:r>
          </a:p>
          <a:p>
            <a:r>
              <a:rPr lang="en-US" dirty="0"/>
              <a:t>has a masters vs. doctoral degree (IV; actually same therapist). </a:t>
            </a:r>
          </a:p>
          <a:p>
            <a:endParaRPr lang="en-US" dirty="0"/>
          </a:p>
          <a:p>
            <a:r>
              <a:rPr lang="en-US" dirty="0"/>
              <a:t>What type of IVs are these? (within or between)</a:t>
            </a:r>
          </a:p>
          <a:p>
            <a:r>
              <a:rPr lang="en-US" dirty="0"/>
              <a:t>How many participants would you need to have 10 per condition/group? </a:t>
            </a:r>
          </a:p>
          <a:p>
            <a:r>
              <a:rPr lang="en-US" dirty="0"/>
              <a:t>What type of factorial design is this? </a:t>
            </a:r>
          </a:p>
          <a:p>
            <a:endParaRPr lang="en-US" dirty="0"/>
          </a:p>
          <a:p>
            <a:endParaRPr lang="en-US" dirty="0"/>
          </a:p>
        </p:txBody>
      </p:sp>
    </p:spTree>
    <p:extLst>
      <p:ext uri="{BB962C8B-B14F-4D97-AF65-F5344CB8AC3E}">
        <p14:creationId xmlns:p14="http://schemas.microsoft.com/office/powerpoint/2010/main" val="20982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a:xfrm>
            <a:off x="765665" y="2141801"/>
            <a:ext cx="9613861" cy="1284151"/>
          </a:xfrm>
        </p:spPr>
        <p:txBody>
          <a:bodyPr/>
          <a:lstStyle/>
          <a:p>
            <a:r>
              <a:rPr lang="en-US" dirty="0"/>
              <a:t>Now let’s take the last example and add one more IV of time—we measure symptoms before the therapy starts, after 6 weeks, and after another 6 weeks. </a:t>
            </a:r>
          </a:p>
          <a:p>
            <a:endParaRPr lang="en-US" dirty="0"/>
          </a:p>
          <a:p>
            <a:endParaRPr lang="en-US" dirty="0"/>
          </a:p>
        </p:txBody>
      </p:sp>
      <p:graphicFrame>
        <p:nvGraphicFramePr>
          <p:cNvPr id="6" name="Content Placeholder 3"/>
          <p:cNvGraphicFramePr>
            <a:graphicFrameLocks/>
          </p:cNvGraphicFramePr>
          <p:nvPr>
            <p:extLst/>
          </p:nvPr>
        </p:nvGraphicFramePr>
        <p:xfrm>
          <a:off x="985083" y="3200400"/>
          <a:ext cx="9573186" cy="2296160"/>
        </p:xfrm>
        <a:graphic>
          <a:graphicData uri="http://schemas.openxmlformats.org/drawingml/2006/table">
            <a:tbl>
              <a:tblPr firstRow="1" bandRow="1">
                <a:tableStyleId>{5C22544A-7EE6-4342-B048-85BDC9FD1C3A}</a:tableStyleId>
              </a:tblPr>
              <a:tblGrid>
                <a:gridCol w="1367598">
                  <a:extLst>
                    <a:ext uri="{9D8B030D-6E8A-4147-A177-3AD203B41FA5}">
                      <a16:colId xmlns:a16="http://schemas.microsoft.com/office/drawing/2014/main" val="20000"/>
                    </a:ext>
                  </a:extLst>
                </a:gridCol>
                <a:gridCol w="1367598">
                  <a:extLst>
                    <a:ext uri="{9D8B030D-6E8A-4147-A177-3AD203B41FA5}">
                      <a16:colId xmlns:a16="http://schemas.microsoft.com/office/drawing/2014/main" val="20001"/>
                    </a:ext>
                  </a:extLst>
                </a:gridCol>
                <a:gridCol w="1367598">
                  <a:extLst>
                    <a:ext uri="{9D8B030D-6E8A-4147-A177-3AD203B41FA5}">
                      <a16:colId xmlns:a16="http://schemas.microsoft.com/office/drawing/2014/main" val="20002"/>
                    </a:ext>
                  </a:extLst>
                </a:gridCol>
                <a:gridCol w="1367598">
                  <a:extLst>
                    <a:ext uri="{9D8B030D-6E8A-4147-A177-3AD203B41FA5}">
                      <a16:colId xmlns:a16="http://schemas.microsoft.com/office/drawing/2014/main" val="20003"/>
                    </a:ext>
                  </a:extLst>
                </a:gridCol>
                <a:gridCol w="1367598">
                  <a:extLst>
                    <a:ext uri="{9D8B030D-6E8A-4147-A177-3AD203B41FA5}">
                      <a16:colId xmlns:a16="http://schemas.microsoft.com/office/drawing/2014/main" val="20004"/>
                    </a:ext>
                  </a:extLst>
                </a:gridCol>
                <a:gridCol w="1367598">
                  <a:extLst>
                    <a:ext uri="{9D8B030D-6E8A-4147-A177-3AD203B41FA5}">
                      <a16:colId xmlns:a16="http://schemas.microsoft.com/office/drawing/2014/main" val="20005"/>
                    </a:ext>
                  </a:extLst>
                </a:gridCol>
                <a:gridCol w="1367598">
                  <a:extLst>
                    <a:ext uri="{9D8B030D-6E8A-4147-A177-3AD203B41FA5}">
                      <a16:colId xmlns:a16="http://schemas.microsoft.com/office/drawing/2014/main" val="20006"/>
                    </a:ext>
                  </a:extLst>
                </a:gridCol>
              </a:tblGrid>
              <a:tr h="370840">
                <a:tc>
                  <a:txBody>
                    <a:bodyPr/>
                    <a:lstStyle/>
                    <a:p>
                      <a:endParaRPr lang="en-US" dirty="0"/>
                    </a:p>
                  </a:txBody>
                  <a:tcPr/>
                </a:tc>
                <a:tc gridSpan="3">
                  <a:txBody>
                    <a:bodyPr/>
                    <a:lstStyle/>
                    <a:p>
                      <a:pPr algn="ctr"/>
                      <a:r>
                        <a:rPr lang="en-US" dirty="0"/>
                        <a:t>CBT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a:t>Wait list</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r>
                        <a:rPr lang="en-US" dirty="0"/>
                        <a:t>Pre-test</a:t>
                      </a:r>
                    </a:p>
                  </a:txBody>
                  <a:tcPr/>
                </a:tc>
                <a:tc>
                  <a:txBody>
                    <a:bodyPr/>
                    <a:lstStyle/>
                    <a:p>
                      <a:r>
                        <a:rPr lang="en-US" dirty="0"/>
                        <a:t>6 weeks</a:t>
                      </a:r>
                    </a:p>
                  </a:txBody>
                  <a:tcPr/>
                </a:tc>
                <a:tc>
                  <a:txBody>
                    <a:bodyPr/>
                    <a:lstStyle/>
                    <a:p>
                      <a:r>
                        <a:rPr lang="en-US" dirty="0"/>
                        <a:t>12 weeks</a:t>
                      </a:r>
                    </a:p>
                  </a:txBody>
                  <a:tcPr/>
                </a:tc>
                <a:tc>
                  <a:txBody>
                    <a:bodyPr/>
                    <a:lstStyle/>
                    <a:p>
                      <a:r>
                        <a:rPr lang="en-US" dirty="0"/>
                        <a:t>Pre-test</a:t>
                      </a:r>
                    </a:p>
                  </a:txBody>
                  <a:tcPr/>
                </a:tc>
                <a:tc>
                  <a:txBody>
                    <a:bodyPr/>
                    <a:lstStyle/>
                    <a:p>
                      <a:r>
                        <a:rPr lang="en-US" dirty="0"/>
                        <a:t>6 weeks</a:t>
                      </a:r>
                    </a:p>
                  </a:txBody>
                  <a:tcPr/>
                </a:tc>
                <a:tc>
                  <a:txBody>
                    <a:bodyPr/>
                    <a:lstStyle/>
                    <a:p>
                      <a:r>
                        <a:rPr lang="en-US" dirty="0"/>
                        <a:t>12 weeks</a:t>
                      </a:r>
                    </a:p>
                  </a:txBody>
                  <a:tcPr/>
                </a:tc>
                <a:extLst>
                  <a:ext uri="{0D108BD9-81ED-4DB2-BD59-A6C34878D82A}">
                    <a16:rowId xmlns:a16="http://schemas.microsoft.com/office/drawing/2014/main" val="10001"/>
                  </a:ext>
                </a:extLst>
              </a:tr>
              <a:tr h="370840">
                <a:tc>
                  <a:txBody>
                    <a:bodyPr/>
                    <a:lstStyle/>
                    <a:p>
                      <a:r>
                        <a:rPr lang="en-US" dirty="0"/>
                        <a:t>“MA-level” therapist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“PhD</a:t>
                      </a:r>
                      <a:r>
                        <a:rPr lang="en-US" baseline="0" dirty="0"/>
                        <a:t>-level” therapist</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7" name="Rectangle 6"/>
          <p:cNvSpPr/>
          <p:nvPr/>
        </p:nvSpPr>
        <p:spPr>
          <a:xfrm>
            <a:off x="1560576" y="5631829"/>
            <a:ext cx="8644128" cy="923330"/>
          </a:xfrm>
          <a:prstGeom prst="rect">
            <a:avLst/>
          </a:prstGeom>
        </p:spPr>
        <p:txBody>
          <a:bodyPr wrap="square">
            <a:spAutoFit/>
          </a:bodyPr>
          <a:lstStyle/>
          <a:p>
            <a:r>
              <a:rPr lang="en-US" dirty="0"/>
              <a:t>What type of IVs is time? (within or between)</a:t>
            </a:r>
          </a:p>
          <a:p>
            <a:r>
              <a:rPr lang="en-US" dirty="0"/>
              <a:t>How many participants would you need to have 10 per condition/group? </a:t>
            </a:r>
          </a:p>
          <a:p>
            <a:r>
              <a:rPr lang="en-US" dirty="0"/>
              <a:t>What type of factorial design is this? </a:t>
            </a:r>
          </a:p>
        </p:txBody>
      </p:sp>
    </p:spTree>
    <p:extLst>
      <p:ext uri="{BB962C8B-B14F-4D97-AF65-F5344CB8AC3E}">
        <p14:creationId xmlns:p14="http://schemas.microsoft.com/office/powerpoint/2010/main" val="1480128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do </a:t>
            </a:r>
            <a:r>
              <a:rPr lang="en-US" b="1" dirty="0"/>
              <a:t>not</a:t>
            </a:r>
            <a:r>
              <a:rPr lang="en-US" dirty="0"/>
              <a:t> get a significant effect for your IV, what does that mean? </a:t>
            </a:r>
          </a:p>
        </p:txBody>
      </p:sp>
      <p:sp>
        <p:nvSpPr>
          <p:cNvPr id="3" name="Content Placeholder 2"/>
          <p:cNvSpPr>
            <a:spLocks noGrp="1"/>
          </p:cNvSpPr>
          <p:nvPr>
            <p:ph idx="1"/>
          </p:nvPr>
        </p:nvSpPr>
        <p:spPr/>
        <p:txBody>
          <a:bodyPr/>
          <a:lstStyle/>
          <a:p>
            <a:r>
              <a:rPr lang="en-US" dirty="0"/>
              <a:t>There may truly be no effect, or</a:t>
            </a:r>
          </a:p>
          <a:p>
            <a:r>
              <a:rPr lang="en-US" dirty="0"/>
              <a:t>There’s a problem with the IV:</a:t>
            </a:r>
          </a:p>
          <a:p>
            <a:pPr lvl="1"/>
            <a:r>
              <a:rPr lang="en-US" dirty="0"/>
              <a:t>Didn’t manipulate correctly</a:t>
            </a:r>
          </a:p>
          <a:p>
            <a:pPr lvl="1"/>
            <a:r>
              <a:rPr lang="en-US" dirty="0"/>
              <a:t>Confounds</a:t>
            </a:r>
          </a:p>
          <a:p>
            <a:r>
              <a:rPr lang="en-US" dirty="0"/>
              <a:t>Or a problem with the DV:</a:t>
            </a:r>
          </a:p>
          <a:p>
            <a:pPr lvl="1"/>
            <a:r>
              <a:rPr lang="en-US" dirty="0"/>
              <a:t>Poor reliability DV</a:t>
            </a:r>
          </a:p>
          <a:p>
            <a:pPr lvl="1"/>
            <a:r>
              <a:rPr lang="en-US" dirty="0"/>
              <a:t>Truncated range (floor and ceiling effects)</a:t>
            </a:r>
          </a:p>
          <a:p>
            <a:r>
              <a:rPr lang="en-US" dirty="0"/>
              <a:t>Or you didn’t have enough power/participants</a:t>
            </a:r>
          </a:p>
          <a:p>
            <a:endParaRPr lang="en-US" dirty="0"/>
          </a:p>
        </p:txBody>
      </p:sp>
    </p:spTree>
    <p:extLst>
      <p:ext uri="{BB962C8B-B14F-4D97-AF65-F5344CB8AC3E}">
        <p14:creationId xmlns:p14="http://schemas.microsoft.com/office/powerpoint/2010/main" val="44455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ED7E-3001-4ACD-BFF9-F9A0E6BCF415}"/>
              </a:ext>
            </a:extLst>
          </p:cNvPr>
          <p:cNvSpPr>
            <a:spLocks noGrp="1"/>
          </p:cNvSpPr>
          <p:nvPr>
            <p:ph type="title"/>
          </p:nvPr>
        </p:nvSpPr>
        <p:spPr/>
        <p:txBody>
          <a:bodyPr>
            <a:noAutofit/>
          </a:bodyPr>
          <a:lstStyle/>
          <a:p>
            <a:r>
              <a:rPr lang="en-US" sz="2000" b="1" dirty="0"/>
              <a:t>For each of the following, specify the independent, dependent, and control variables. Tell whether you would do a within- (and tell what you would counterbalance if anything) or between- (and say whether you would match on anything) participants experiment.</a:t>
            </a:r>
            <a:endParaRPr lang="en-US" sz="2000" dirty="0"/>
          </a:p>
        </p:txBody>
      </p:sp>
      <p:sp>
        <p:nvSpPr>
          <p:cNvPr id="3" name="Content Placeholder 2">
            <a:extLst>
              <a:ext uri="{FF2B5EF4-FFF2-40B4-BE49-F238E27FC236}">
                <a16:creationId xmlns:a16="http://schemas.microsoft.com/office/drawing/2014/main" id="{ECAAE652-F7F7-4588-946B-EF2D35B8097A}"/>
              </a:ext>
            </a:extLst>
          </p:cNvPr>
          <p:cNvSpPr>
            <a:spLocks noGrp="1"/>
          </p:cNvSpPr>
          <p:nvPr>
            <p:ph idx="1"/>
          </p:nvPr>
        </p:nvSpPr>
        <p:spPr/>
        <p:txBody>
          <a:bodyPr>
            <a:normAutofit fontScale="85000" lnSpcReduction="10000"/>
          </a:bodyPr>
          <a:lstStyle/>
          <a:p>
            <a:r>
              <a:rPr lang="en-US" dirty="0"/>
              <a:t>1. A cleanser manufacturer is interested in the effects of package color on the sales of </a:t>
            </a:r>
            <a:r>
              <a:rPr lang="en-US" dirty="0" err="1"/>
              <a:t>Scrubbo</a:t>
            </a:r>
            <a:r>
              <a:rPr lang="en-US" dirty="0"/>
              <a:t> super cleanser. Cartons of </a:t>
            </a:r>
            <a:r>
              <a:rPr lang="en-US" dirty="0" err="1"/>
              <a:t>Scrubbo</a:t>
            </a:r>
            <a:r>
              <a:rPr lang="en-US" dirty="0"/>
              <a:t> that are identical except for the background color of the label (maroon, pink, or aqua) will be prepared. Sales will be monitored for the next four months. </a:t>
            </a:r>
          </a:p>
          <a:p>
            <a:r>
              <a:rPr lang="en-US" dirty="0"/>
              <a:t>2. A researcher is interested in the effects of perspective taking (as a personality variable) and whether a person is alone or with an unresponsive confederate on helping behavior in three situations—answering a ringing telephone, answering a knock at the door, and investigating a call for help.</a:t>
            </a:r>
          </a:p>
          <a:p>
            <a:r>
              <a:rPr lang="en-US" dirty="0"/>
              <a:t>3. A child psychologist wants to determine the effects of cloth versus paper diapers on toilet training. Day-old infants will be used to begin the project. The age at which diapers are no longer needed (to the nearest week) will be determined.</a:t>
            </a:r>
          </a:p>
          <a:p>
            <a:endParaRPr lang="en-US" dirty="0"/>
          </a:p>
        </p:txBody>
      </p:sp>
    </p:spTree>
    <p:extLst>
      <p:ext uri="{BB962C8B-B14F-4D97-AF65-F5344CB8AC3E}">
        <p14:creationId xmlns:p14="http://schemas.microsoft.com/office/powerpoint/2010/main" val="272772070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608</Words>
  <Application>Microsoft Office PowerPoint</Application>
  <PresentationFormat>Widescreen</PresentationFormat>
  <Paragraphs>67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Berlin</vt:lpstr>
      <vt:lpstr>Factorial experiments</vt:lpstr>
      <vt:lpstr>Factorial designs</vt:lpstr>
      <vt:lpstr>Examples of factorial designs</vt:lpstr>
      <vt:lpstr>Example 2</vt:lpstr>
      <vt:lpstr>Example 3</vt:lpstr>
      <vt:lpstr>If you do not get a significant effect for your IV, what does that mean? </vt:lpstr>
      <vt:lpstr>For each of the following, specify the independent, dependent, and control variables. Tell whether you would do a within- (and tell what you would counterbalance if anything) or between- (and say whether you would match on anything) participants experiment.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2024-04-03T19:40:12Z</dcterms:created>
  <dcterms:modified xsi:type="dcterms:W3CDTF">2024-04-03T19:40:17Z</dcterms:modified>
</cp:coreProperties>
</file>