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07" r:id="rId1"/>
  </p:sldMasterIdLst>
  <p:notesMasterIdLst>
    <p:notesMasterId r:id="rId9"/>
  </p:notesMasterIdLst>
  <p:sldIdLst>
    <p:sldId id="256" r:id="rId2"/>
    <p:sldId id="276" r:id="rId3"/>
    <p:sldId id="262" r:id="rId4"/>
    <p:sldId id="266" r:id="rId5"/>
    <p:sldId id="263" r:id="rId6"/>
    <p:sldId id="259" r:id="rId7"/>
    <p:sldId id="267"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952" autoAdjust="0"/>
  </p:normalViewPr>
  <p:slideViewPr>
    <p:cSldViewPr snapToGrid="0">
      <p:cViewPr varScale="1">
        <p:scale>
          <a:sx n="91" d="100"/>
          <a:sy n="91" d="100"/>
        </p:scale>
        <p:origin x="134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8337EC8-D468-4D05-AE97-48D9BCF919FF}" type="datetimeFigureOut">
              <a:rPr lang="en-US" smtClean="0"/>
              <a:t>4/3/2024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7E1B8C7-8709-48BE-A54B-D8026FB02F44}" type="slidenum">
              <a:rPr lang="en-US" smtClean="0"/>
              <a:t>‹#›</a:t>
            </a:fld>
            <a:endParaRPr lang="en-US"/>
          </a:p>
        </p:txBody>
      </p:sp>
    </p:spTree>
    <p:extLst>
      <p:ext uri="{BB962C8B-B14F-4D97-AF65-F5344CB8AC3E}">
        <p14:creationId xmlns:p14="http://schemas.microsoft.com/office/powerpoint/2010/main" val="3354589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E1B8C7-8709-48BE-A54B-D8026FB02F44}" type="slidenum">
              <a:rPr lang="en-US" smtClean="0"/>
              <a:t>1</a:t>
            </a:fld>
            <a:endParaRPr lang="en-US"/>
          </a:p>
        </p:txBody>
      </p:sp>
    </p:spTree>
    <p:extLst>
      <p:ext uri="{BB962C8B-B14F-4D97-AF65-F5344CB8AC3E}">
        <p14:creationId xmlns:p14="http://schemas.microsoft.com/office/powerpoint/2010/main" val="2344147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E1B8C7-8709-48BE-A54B-D8026FB02F44}" type="slidenum">
              <a:rPr lang="en-US" smtClean="0"/>
              <a:t>2</a:t>
            </a:fld>
            <a:endParaRPr lang="en-US"/>
          </a:p>
        </p:txBody>
      </p:sp>
    </p:spTree>
    <p:extLst>
      <p:ext uri="{BB962C8B-B14F-4D97-AF65-F5344CB8AC3E}">
        <p14:creationId xmlns:p14="http://schemas.microsoft.com/office/powerpoint/2010/main" val="1167205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03492-18C5-4D63-BD71-28BA2D7009B8}" type="slidenum">
              <a:rPr lang="en-US" smtClean="0"/>
              <a:t>3</a:t>
            </a:fld>
            <a:endParaRPr lang="en-US"/>
          </a:p>
        </p:txBody>
      </p:sp>
    </p:spTree>
    <p:extLst>
      <p:ext uri="{BB962C8B-B14F-4D97-AF65-F5344CB8AC3E}">
        <p14:creationId xmlns:p14="http://schemas.microsoft.com/office/powerpoint/2010/main" val="1331994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E1B8C7-8709-48BE-A54B-D8026FB02F44}" type="slidenum">
              <a:rPr lang="en-US" smtClean="0"/>
              <a:t>4</a:t>
            </a:fld>
            <a:endParaRPr lang="en-US"/>
          </a:p>
        </p:txBody>
      </p:sp>
    </p:spTree>
    <p:extLst>
      <p:ext uri="{BB962C8B-B14F-4D97-AF65-F5344CB8AC3E}">
        <p14:creationId xmlns:p14="http://schemas.microsoft.com/office/powerpoint/2010/main" val="1166300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03492-18C5-4D63-BD71-28BA2D7009B8}" type="slidenum">
              <a:rPr lang="en-US" smtClean="0"/>
              <a:t>5</a:t>
            </a:fld>
            <a:endParaRPr lang="en-US"/>
          </a:p>
        </p:txBody>
      </p:sp>
    </p:spTree>
    <p:extLst>
      <p:ext uri="{BB962C8B-B14F-4D97-AF65-F5344CB8AC3E}">
        <p14:creationId xmlns:p14="http://schemas.microsoft.com/office/powerpoint/2010/main" val="4285065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3492-18C5-4D63-BD71-28BA2D7009B8}" type="slidenum">
              <a:rPr lang="en-US" smtClean="0"/>
              <a:t>6</a:t>
            </a:fld>
            <a:endParaRPr lang="en-US"/>
          </a:p>
        </p:txBody>
      </p:sp>
    </p:spTree>
    <p:extLst>
      <p:ext uri="{BB962C8B-B14F-4D97-AF65-F5344CB8AC3E}">
        <p14:creationId xmlns:p14="http://schemas.microsoft.com/office/powerpoint/2010/main" val="2397798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3492-18C5-4D63-BD71-28BA2D7009B8}" type="slidenum">
              <a:rPr lang="en-US" smtClean="0"/>
              <a:t>7</a:t>
            </a:fld>
            <a:endParaRPr lang="en-US"/>
          </a:p>
        </p:txBody>
      </p:sp>
    </p:spTree>
    <p:extLst>
      <p:ext uri="{BB962C8B-B14F-4D97-AF65-F5344CB8AC3E}">
        <p14:creationId xmlns:p14="http://schemas.microsoft.com/office/powerpoint/2010/main" val="27508639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3325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1454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12328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02111984F56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77911663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3836351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509A250-FF31-4206-8172-F9D3106AACB1}" type="datetimeFigureOut">
              <a:rPr lang="en-US" smtClean="0"/>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37097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509A250-FF31-4206-8172-F9D3106AACB1}" type="datetimeFigureOut">
              <a:rPr lang="en-US" smtClean="0"/>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5053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48175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509A250-FF31-4206-8172-F9D3106AACB1}" type="datetimeFigureOut">
              <a:rPr lang="en-US" smtClean="0"/>
              <a:t>4/3/2024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419327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701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65530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2092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4/3/2024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7316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27817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509A250-FF31-4206-8172-F9D3106AACB1}" type="datetimeFigureOut">
              <a:rPr lang="en-US" smtClean="0"/>
              <a:t>4/3/2024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2665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333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28548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AAD347D-5ACD-4C99-B74B-A9C85AD731AF}" type="datetimeFigureOut">
              <a:rPr lang="en-US" smtClean="0"/>
              <a:t>4/3/2024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042830928"/>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pixabay.com/en/stickman-stick-figure-cartoon-2557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pixabay.com/en/stickman-stick-figure-cartoon-25576/"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DA90D-D425-4165-931A-4CF300B48879}"/>
              </a:ext>
            </a:extLst>
          </p:cNvPr>
          <p:cNvSpPr>
            <a:spLocks noGrp="1"/>
          </p:cNvSpPr>
          <p:nvPr>
            <p:ph type="ctrTitle"/>
          </p:nvPr>
        </p:nvSpPr>
        <p:spPr/>
        <p:txBody>
          <a:bodyPr/>
          <a:lstStyle/>
          <a:p>
            <a:r>
              <a:rPr lang="en-US" dirty="0"/>
              <a:t>Within vs. between designs</a:t>
            </a:r>
          </a:p>
        </p:txBody>
      </p:sp>
      <p:sp>
        <p:nvSpPr>
          <p:cNvPr id="3" name="Subtitle 2">
            <a:extLst>
              <a:ext uri="{FF2B5EF4-FFF2-40B4-BE49-F238E27FC236}">
                <a16:creationId xmlns:a16="http://schemas.microsoft.com/office/drawing/2014/main" id="{4CDDFAC6-2BA4-4BE9-8F37-97DA34DD8CB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5247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EEAB3-D603-480E-86CB-38690D5E9F51}"/>
              </a:ext>
            </a:extLst>
          </p:cNvPr>
          <p:cNvSpPr>
            <a:spLocks noGrp="1"/>
          </p:cNvSpPr>
          <p:nvPr>
            <p:ph type="title"/>
          </p:nvPr>
        </p:nvSpPr>
        <p:spPr/>
        <p:txBody>
          <a:bodyPr>
            <a:normAutofit fontScale="90000"/>
          </a:bodyPr>
          <a:lstStyle/>
          <a:p>
            <a:r>
              <a:rPr lang="en-US" dirty="0"/>
              <a:t>Study example (IV; DV; CV; within, between or mixed; possible confound; reactivity; experimenter bias; n to have 10 per condition)</a:t>
            </a:r>
          </a:p>
        </p:txBody>
      </p:sp>
      <p:sp>
        <p:nvSpPr>
          <p:cNvPr id="3" name="Content Placeholder 2">
            <a:extLst>
              <a:ext uri="{FF2B5EF4-FFF2-40B4-BE49-F238E27FC236}">
                <a16:creationId xmlns:a16="http://schemas.microsoft.com/office/drawing/2014/main" id="{84E2D2DB-CC55-42C5-9B9C-66D0DF2AFC4A}"/>
              </a:ext>
            </a:extLst>
          </p:cNvPr>
          <p:cNvSpPr>
            <a:spLocks noGrp="1"/>
          </p:cNvSpPr>
          <p:nvPr>
            <p:ph idx="1"/>
          </p:nvPr>
        </p:nvSpPr>
        <p:spPr/>
        <p:txBody>
          <a:bodyPr/>
          <a:lstStyle/>
          <a:p>
            <a:r>
              <a:rPr lang="en-US" dirty="0"/>
              <a:t>Dr. Paper is interested in how paper color affects readability and whether this differs for older vs. younger people. He has people either aged 16-20 or aged 55-65 read three paragraphs from </a:t>
            </a:r>
            <a:r>
              <a:rPr lang="en-US" i="1" dirty="0"/>
              <a:t>Les </a:t>
            </a:r>
            <a:r>
              <a:rPr lang="en-US" i="1" dirty="0" err="1"/>
              <a:t>Miserables</a:t>
            </a:r>
            <a:r>
              <a:rPr lang="en-US" i="1" dirty="0"/>
              <a:t>--</a:t>
            </a:r>
            <a:r>
              <a:rPr lang="en-US" dirty="0"/>
              <a:t>the first one is printed on red paper, the second one on blue paper, and last one on white paper. All fonts are black and Times New Roman. He then tests recall with 3 questions based on each paragraph. </a:t>
            </a:r>
          </a:p>
        </p:txBody>
      </p:sp>
    </p:spTree>
    <p:extLst>
      <p:ext uri="{BB962C8B-B14F-4D97-AF65-F5344CB8AC3E}">
        <p14:creationId xmlns:p14="http://schemas.microsoft.com/office/powerpoint/2010/main" val="3367783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Within-participants designs</a:t>
            </a:r>
          </a:p>
        </p:txBody>
      </p:sp>
      <p:sp>
        <p:nvSpPr>
          <p:cNvPr id="3" name="Content Placeholder 2"/>
          <p:cNvSpPr>
            <a:spLocks noGrp="1"/>
          </p:cNvSpPr>
          <p:nvPr>
            <p:ph idx="1"/>
          </p:nvPr>
        </p:nvSpPr>
        <p:spPr/>
        <p:txBody>
          <a:bodyPr>
            <a:normAutofit fontScale="92500" lnSpcReduction="20000"/>
          </a:bodyPr>
          <a:lstStyle/>
          <a:p>
            <a:r>
              <a:rPr lang="en-US" dirty="0"/>
              <a:t>Advantages</a:t>
            </a:r>
          </a:p>
          <a:p>
            <a:pPr lvl="1"/>
            <a:r>
              <a:rPr lang="en-US" dirty="0"/>
              <a:t>Each person is own control</a:t>
            </a:r>
          </a:p>
          <a:p>
            <a:pPr lvl="1"/>
            <a:r>
              <a:rPr lang="en-US" dirty="0"/>
              <a:t>More powerful</a:t>
            </a:r>
          </a:p>
          <a:p>
            <a:pPr lvl="1"/>
            <a:r>
              <a:rPr lang="en-US" dirty="0"/>
              <a:t>Need fewer people</a:t>
            </a:r>
          </a:p>
          <a:p>
            <a:pPr lvl="1"/>
            <a:r>
              <a:rPr lang="en-US" dirty="0"/>
              <a:t>Fewer concerns about confounds</a:t>
            </a:r>
          </a:p>
          <a:p>
            <a:r>
              <a:rPr lang="en-US" dirty="0"/>
              <a:t>Disadvantages</a:t>
            </a:r>
          </a:p>
          <a:p>
            <a:pPr lvl="1"/>
            <a:r>
              <a:rPr lang="en-US" dirty="0"/>
              <a:t>May have carryover effects</a:t>
            </a:r>
          </a:p>
          <a:p>
            <a:pPr lvl="2"/>
            <a:r>
              <a:rPr lang="en-US" dirty="0"/>
              <a:t>Practice</a:t>
            </a:r>
          </a:p>
          <a:p>
            <a:pPr lvl="2"/>
            <a:r>
              <a:rPr lang="en-US" dirty="0"/>
              <a:t>Fatigue</a:t>
            </a:r>
          </a:p>
          <a:p>
            <a:pPr lvl="2"/>
            <a:r>
              <a:rPr lang="en-US" dirty="0"/>
              <a:t>Contrast</a:t>
            </a:r>
          </a:p>
          <a:p>
            <a:pPr lvl="2"/>
            <a:r>
              <a:rPr lang="en-US" dirty="0"/>
              <a:t>Knowledge of study purpose</a:t>
            </a:r>
          </a:p>
          <a:p>
            <a:r>
              <a:rPr lang="en-US" dirty="0"/>
              <a:t>Counterbalancing or randomization to fix</a:t>
            </a:r>
          </a:p>
          <a:p>
            <a:pPr lvl="1"/>
            <a:endParaRPr lang="en-US" dirty="0"/>
          </a:p>
        </p:txBody>
      </p:sp>
      <p:pic>
        <p:nvPicPr>
          <p:cNvPr id="5" name="Picture 4">
            <a:extLst>
              <a:ext uri="{FF2B5EF4-FFF2-40B4-BE49-F238E27FC236}">
                <a16:creationId xmlns:a16="http://schemas.microsoft.com/office/drawing/2014/main" id="{29D4553F-C0E8-4951-8AB3-22667B8A54A7}"/>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936923" y="4227543"/>
            <a:ext cx="1570759" cy="2125839"/>
          </a:xfrm>
          <a:prstGeom prst="rect">
            <a:avLst/>
          </a:prstGeom>
        </p:spPr>
      </p:pic>
      <p:sp>
        <p:nvSpPr>
          <p:cNvPr id="6" name="Speech Bubble: Oval 5">
            <a:extLst>
              <a:ext uri="{FF2B5EF4-FFF2-40B4-BE49-F238E27FC236}">
                <a16:creationId xmlns:a16="http://schemas.microsoft.com/office/drawing/2014/main" id="{F38B1A7B-9A89-4426-A008-DC04482FB665}"/>
              </a:ext>
            </a:extLst>
          </p:cNvPr>
          <p:cNvSpPr/>
          <p:nvPr/>
        </p:nvSpPr>
        <p:spPr>
          <a:xfrm>
            <a:off x="9164782" y="2826326"/>
            <a:ext cx="2130136" cy="181840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 a participant in every level of the IV</a:t>
            </a:r>
          </a:p>
        </p:txBody>
      </p:sp>
    </p:spTree>
    <p:extLst>
      <p:ext uri="{BB962C8B-B14F-4D97-AF65-F5344CB8AC3E}">
        <p14:creationId xmlns:p14="http://schemas.microsoft.com/office/powerpoint/2010/main" val="403466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Between-participants designs</a:t>
            </a:r>
          </a:p>
        </p:txBody>
      </p:sp>
      <p:sp>
        <p:nvSpPr>
          <p:cNvPr id="3" name="Content Placeholder 2"/>
          <p:cNvSpPr>
            <a:spLocks noGrp="1"/>
          </p:cNvSpPr>
          <p:nvPr>
            <p:ph idx="1"/>
          </p:nvPr>
        </p:nvSpPr>
        <p:spPr>
          <a:xfrm>
            <a:off x="680322" y="2336873"/>
            <a:ext cx="6416670" cy="3599316"/>
          </a:xfrm>
        </p:spPr>
        <p:txBody>
          <a:bodyPr>
            <a:normAutofit/>
          </a:bodyPr>
          <a:lstStyle/>
          <a:p>
            <a:r>
              <a:rPr lang="en-US" dirty="0"/>
              <a:t>Advantages</a:t>
            </a:r>
          </a:p>
          <a:p>
            <a:pPr lvl="1"/>
            <a:r>
              <a:rPr lang="en-US" dirty="0"/>
              <a:t>No carryover effects</a:t>
            </a:r>
          </a:p>
          <a:p>
            <a:pPr lvl="1"/>
            <a:r>
              <a:rPr lang="en-US" dirty="0"/>
              <a:t>May be more practical</a:t>
            </a:r>
          </a:p>
          <a:p>
            <a:r>
              <a:rPr lang="en-US" dirty="0"/>
              <a:t>Disadvantages</a:t>
            </a:r>
          </a:p>
          <a:p>
            <a:pPr lvl="1"/>
            <a:r>
              <a:rPr lang="en-US" dirty="0"/>
              <a:t>Less powerful</a:t>
            </a:r>
          </a:p>
          <a:p>
            <a:pPr lvl="1"/>
            <a:r>
              <a:rPr lang="en-US" dirty="0"/>
              <a:t>Need more people</a:t>
            </a:r>
          </a:p>
          <a:p>
            <a:pPr lvl="1"/>
            <a:r>
              <a:rPr lang="en-US" dirty="0"/>
              <a:t>Confounds may be more likely (especially participant individual differences)</a:t>
            </a:r>
          </a:p>
          <a:p>
            <a:r>
              <a:rPr lang="en-US" dirty="0"/>
              <a:t>Matching to fix</a:t>
            </a:r>
          </a:p>
        </p:txBody>
      </p:sp>
      <p:pic>
        <p:nvPicPr>
          <p:cNvPr id="5" name="Picture 4">
            <a:extLst>
              <a:ext uri="{FF2B5EF4-FFF2-40B4-BE49-F238E27FC236}">
                <a16:creationId xmlns:a16="http://schemas.microsoft.com/office/drawing/2014/main" id="{9A427F3B-4462-4F30-9568-B666FB850882}"/>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9455108" y="685520"/>
            <a:ext cx="2366144" cy="3202300"/>
          </a:xfrm>
          <a:prstGeom prst="rect">
            <a:avLst/>
          </a:prstGeom>
        </p:spPr>
      </p:pic>
      <p:pic>
        <p:nvPicPr>
          <p:cNvPr id="6" name="Picture 5">
            <a:extLst>
              <a:ext uri="{FF2B5EF4-FFF2-40B4-BE49-F238E27FC236}">
                <a16:creationId xmlns:a16="http://schemas.microsoft.com/office/drawing/2014/main" id="{E1B485F8-8624-48A7-9B27-DA08DD8B022B}"/>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341177" y="3108727"/>
            <a:ext cx="2213744" cy="2996045"/>
          </a:xfrm>
          <a:prstGeom prst="rect">
            <a:avLst/>
          </a:prstGeom>
        </p:spPr>
      </p:pic>
      <p:sp>
        <p:nvSpPr>
          <p:cNvPr id="7" name="Speech Bubble: Oval 6">
            <a:extLst>
              <a:ext uri="{FF2B5EF4-FFF2-40B4-BE49-F238E27FC236}">
                <a16:creationId xmlns:a16="http://schemas.microsoft.com/office/drawing/2014/main" id="{59609039-B40E-4502-981F-04D8E5D92FBA}"/>
              </a:ext>
            </a:extLst>
          </p:cNvPr>
          <p:cNvSpPr/>
          <p:nvPr/>
        </p:nvSpPr>
        <p:spPr>
          <a:xfrm>
            <a:off x="9097721" y="3122675"/>
            <a:ext cx="2623718" cy="155323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Each of us are in only one level of the IV</a:t>
            </a:r>
          </a:p>
        </p:txBody>
      </p:sp>
    </p:spTree>
    <p:extLst>
      <p:ext uri="{BB962C8B-B14F-4D97-AF65-F5344CB8AC3E}">
        <p14:creationId xmlns:p14="http://schemas.microsoft.com/office/powerpoint/2010/main" val="4206961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experimental terms</a:t>
            </a:r>
          </a:p>
        </p:txBody>
      </p:sp>
      <p:sp>
        <p:nvSpPr>
          <p:cNvPr id="3" name="Content Placeholder 2"/>
          <p:cNvSpPr>
            <a:spLocks noGrp="1"/>
          </p:cNvSpPr>
          <p:nvPr>
            <p:ph idx="1"/>
          </p:nvPr>
        </p:nvSpPr>
        <p:spPr/>
        <p:txBody>
          <a:bodyPr/>
          <a:lstStyle/>
          <a:p>
            <a:r>
              <a:rPr lang="en-US" dirty="0"/>
              <a:t>Manipulation check</a:t>
            </a:r>
          </a:p>
          <a:p>
            <a:r>
              <a:rPr lang="en-US" dirty="0"/>
              <a:t>Pilot study</a:t>
            </a:r>
          </a:p>
        </p:txBody>
      </p:sp>
    </p:spTree>
    <p:extLst>
      <p:ext uri="{BB962C8B-B14F-4D97-AF65-F5344CB8AC3E}">
        <p14:creationId xmlns:p14="http://schemas.microsoft.com/office/powerpoint/2010/main" val="3065352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independent variables</a:t>
            </a:r>
          </a:p>
        </p:txBody>
      </p:sp>
      <p:sp>
        <p:nvSpPr>
          <p:cNvPr id="3" name="Content Placeholder 2"/>
          <p:cNvSpPr>
            <a:spLocks noGrp="1"/>
          </p:cNvSpPr>
          <p:nvPr>
            <p:ph idx="1"/>
          </p:nvPr>
        </p:nvSpPr>
        <p:spPr/>
        <p:txBody>
          <a:bodyPr/>
          <a:lstStyle/>
          <a:p>
            <a:r>
              <a:rPr lang="en-US" dirty="0"/>
              <a:t>Participant (measured)</a:t>
            </a:r>
          </a:p>
          <a:p>
            <a:r>
              <a:rPr lang="en-US" dirty="0"/>
              <a:t>Straightforward manipulations</a:t>
            </a:r>
          </a:p>
          <a:p>
            <a:r>
              <a:rPr lang="en-US" dirty="0"/>
              <a:t>Staged manipulations</a:t>
            </a:r>
          </a:p>
        </p:txBody>
      </p:sp>
    </p:spTree>
    <p:extLst>
      <p:ext uri="{BB962C8B-B14F-4D97-AF65-F5344CB8AC3E}">
        <p14:creationId xmlns:p14="http://schemas.microsoft.com/office/powerpoint/2010/main" val="206240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DVs</a:t>
            </a:r>
          </a:p>
        </p:txBody>
      </p:sp>
      <p:sp>
        <p:nvSpPr>
          <p:cNvPr id="3" name="Content Placeholder 2"/>
          <p:cNvSpPr>
            <a:spLocks noGrp="1"/>
          </p:cNvSpPr>
          <p:nvPr>
            <p:ph idx="1"/>
          </p:nvPr>
        </p:nvSpPr>
        <p:spPr/>
        <p:txBody>
          <a:bodyPr/>
          <a:lstStyle/>
          <a:p>
            <a:r>
              <a:rPr lang="en-US" dirty="0"/>
              <a:t>Self-report</a:t>
            </a:r>
          </a:p>
          <a:p>
            <a:r>
              <a:rPr lang="en-US" dirty="0"/>
              <a:t>Behavioral</a:t>
            </a:r>
          </a:p>
          <a:p>
            <a:r>
              <a:rPr lang="en-US" dirty="0"/>
              <a:t>Physiological</a:t>
            </a:r>
          </a:p>
          <a:p>
            <a:endParaRPr lang="en-US" dirty="0"/>
          </a:p>
          <a:p>
            <a:r>
              <a:rPr lang="en-US" dirty="0"/>
              <a:t>Why have more than 1 DV?</a:t>
            </a:r>
          </a:p>
          <a:p>
            <a:pPr lvl="1"/>
            <a:r>
              <a:rPr lang="en-US" dirty="0"/>
              <a:t>More efficient</a:t>
            </a:r>
          </a:p>
          <a:p>
            <a:pPr lvl="1"/>
            <a:r>
              <a:rPr lang="en-US" dirty="0"/>
              <a:t>More external validity</a:t>
            </a:r>
          </a:p>
          <a:p>
            <a:endParaRPr lang="en-US" dirty="0"/>
          </a:p>
        </p:txBody>
      </p:sp>
    </p:spTree>
    <p:extLst>
      <p:ext uri="{BB962C8B-B14F-4D97-AF65-F5344CB8AC3E}">
        <p14:creationId xmlns:p14="http://schemas.microsoft.com/office/powerpoint/2010/main" val="91149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0</TotalTime>
  <Words>245</Words>
  <Application>Microsoft Office PowerPoint</Application>
  <PresentationFormat>Widescreen</PresentationFormat>
  <Paragraphs>49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Trebuchet MS</vt:lpstr>
      <vt:lpstr>Berlin</vt:lpstr>
      <vt:lpstr>Within vs. between designs</vt:lpstr>
      <vt:lpstr>Study example (IV; DV; CV; within, between or mixed; possible confound; reactivity; experimenter bias; n to have 10 per condition)</vt:lpstr>
      <vt:lpstr>Within-participants designs</vt:lpstr>
      <vt:lpstr>Between-participants designs</vt:lpstr>
      <vt:lpstr>Other experimental terms</vt:lpstr>
      <vt:lpstr>Types of independent variables</vt:lpstr>
      <vt:lpstr>Types of DVs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2024-04-03T19:23:34Z</dcterms:created>
  <dcterms:modified xsi:type="dcterms:W3CDTF">2024-04-03T19:23:41Z</dcterms:modified>
</cp:coreProperties>
</file>