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Lst>
  <p:notesMasterIdLst>
    <p:notesMasterId r:id="rId15"/>
  </p:notesMasterIdLst>
  <p:sldIdLst>
    <p:sldId id="256" r:id="rId2"/>
    <p:sldId id="267" r:id="rId3"/>
    <p:sldId id="268" r:id="rId4"/>
    <p:sldId id="269" r:id="rId5"/>
    <p:sldId id="274" r:id="rId6"/>
    <p:sldId id="260" r:id="rId7"/>
    <p:sldId id="271" r:id="rId8"/>
    <p:sldId id="257" r:id="rId9"/>
    <p:sldId id="258" r:id="rId10"/>
    <p:sldId id="259" r:id="rId11"/>
    <p:sldId id="272" r:id="rId12"/>
    <p:sldId id="275" r:id="rId13"/>
    <p:sldId id="276"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79693" autoAdjust="0"/>
  </p:normalViewPr>
  <p:slideViewPr>
    <p:cSldViewPr snapToGrid="0">
      <p:cViewPr>
        <p:scale>
          <a:sx n="106" d="100"/>
          <a:sy n="106" d="100"/>
        </p:scale>
        <p:origin x="5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7C2FAFE-1DD0-4FB8-AD88-A9C3600DB8B0}" type="datetimeFigureOut">
              <a:rPr lang="en-US" smtClean="0"/>
              <a:t>4/2/2024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0603492-18C5-4D63-BD71-28BA2D7009B8}" type="slidenum">
              <a:rPr lang="en-US" smtClean="0"/>
              <a:t>‹#›</a:t>
            </a:fld>
            <a:endParaRPr lang="en-US"/>
          </a:p>
        </p:txBody>
      </p:sp>
    </p:spTree>
    <p:extLst>
      <p:ext uri="{BB962C8B-B14F-4D97-AF65-F5344CB8AC3E}">
        <p14:creationId xmlns:p14="http://schemas.microsoft.com/office/powerpoint/2010/main" val="254897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more on validities,</a:t>
            </a:r>
            <a:r>
              <a:rPr lang="en-US" baseline="0" dirty="0"/>
              <a:t> between vs. within</a:t>
            </a:r>
          </a:p>
          <a:p>
            <a:endParaRPr lang="en-US" dirty="0"/>
          </a:p>
        </p:txBody>
      </p:sp>
      <p:sp>
        <p:nvSpPr>
          <p:cNvPr id="4" name="Slide Number Placeholder 3"/>
          <p:cNvSpPr>
            <a:spLocks noGrp="1"/>
          </p:cNvSpPr>
          <p:nvPr>
            <p:ph type="sldNum" sz="quarter" idx="10"/>
          </p:nvPr>
        </p:nvSpPr>
        <p:spPr/>
        <p:txBody>
          <a:bodyPr/>
          <a:lstStyle/>
          <a:p>
            <a:fld id="{00603492-18C5-4D63-BD71-28BA2D7009B8}" type="slidenum">
              <a:rPr lang="en-US" smtClean="0"/>
              <a:t>1</a:t>
            </a:fld>
            <a:endParaRPr lang="en-US"/>
          </a:p>
        </p:txBody>
      </p:sp>
    </p:spTree>
    <p:extLst>
      <p:ext uri="{BB962C8B-B14F-4D97-AF65-F5344CB8AC3E}">
        <p14:creationId xmlns:p14="http://schemas.microsoft.com/office/powerpoint/2010/main" val="371857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a:t>
            </a:r>
            <a:r>
              <a:rPr lang="en-US" u="sng" dirty="0"/>
              <a:t>Experimenter bias</a:t>
            </a:r>
            <a:r>
              <a:rPr lang="en-US" dirty="0"/>
              <a:t>—experimenter may act differently toward people in different conditions</a:t>
            </a:r>
          </a:p>
          <a:p>
            <a:r>
              <a:rPr lang="en-US" dirty="0"/>
              <a:t> </a:t>
            </a:r>
          </a:p>
          <a:p>
            <a:r>
              <a:rPr lang="en-US" dirty="0"/>
              <a:t>7. </a:t>
            </a:r>
            <a:r>
              <a:rPr lang="en-US" u="sng" dirty="0"/>
              <a:t>Ways to get around</a:t>
            </a:r>
            <a:endParaRPr lang="en-US" dirty="0"/>
          </a:p>
          <a:p>
            <a:r>
              <a:rPr lang="en-US" dirty="0"/>
              <a:t>	train experimenter</a:t>
            </a:r>
          </a:p>
          <a:p>
            <a:r>
              <a:rPr lang="en-US" dirty="0"/>
              <a:t>	run all conditions together</a:t>
            </a:r>
          </a:p>
          <a:p>
            <a:r>
              <a:rPr lang="en-US" dirty="0"/>
              <a:t>	automate the study</a:t>
            </a:r>
          </a:p>
          <a:p>
            <a:r>
              <a:rPr lang="en-US" dirty="0"/>
              <a:t>double blind study. </a:t>
            </a:r>
          </a:p>
          <a:p>
            <a:r>
              <a:rPr lang="en-US" dirty="0"/>
              <a:t> </a:t>
            </a:r>
          </a:p>
          <a:p>
            <a:endParaRPr lang="en-US" dirty="0"/>
          </a:p>
        </p:txBody>
      </p:sp>
      <p:sp>
        <p:nvSpPr>
          <p:cNvPr id="4" name="Slide Number Placeholder 3"/>
          <p:cNvSpPr>
            <a:spLocks noGrp="1"/>
          </p:cNvSpPr>
          <p:nvPr>
            <p:ph type="sldNum" sz="quarter" idx="10"/>
          </p:nvPr>
        </p:nvSpPr>
        <p:spPr/>
        <p:txBody>
          <a:bodyPr/>
          <a:lstStyle/>
          <a:p>
            <a:fld id="{00603492-18C5-4D63-BD71-28BA2D7009B8}" type="slidenum">
              <a:rPr lang="en-US" smtClean="0"/>
              <a:t>10</a:t>
            </a:fld>
            <a:endParaRPr lang="en-US"/>
          </a:p>
        </p:txBody>
      </p:sp>
    </p:spTree>
    <p:extLst>
      <p:ext uri="{BB962C8B-B14F-4D97-AF65-F5344CB8AC3E}">
        <p14:creationId xmlns:p14="http://schemas.microsoft.com/office/powerpoint/2010/main" val="270106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more real world</a:t>
            </a:r>
          </a:p>
          <a:p>
            <a:r>
              <a:rPr lang="en-US" dirty="0"/>
              <a:t>Do with the sample you’re interested in</a:t>
            </a:r>
          </a:p>
          <a:p>
            <a:r>
              <a:rPr lang="en-US" dirty="0"/>
              <a:t>Repeat with other groups/measures (</a:t>
            </a:r>
            <a:r>
              <a:rPr lang="en-US"/>
              <a:t>conceptual replication)</a:t>
            </a:r>
          </a:p>
        </p:txBody>
      </p:sp>
      <p:sp>
        <p:nvSpPr>
          <p:cNvPr id="4" name="Slide Number Placeholder 3"/>
          <p:cNvSpPr>
            <a:spLocks noGrp="1"/>
          </p:cNvSpPr>
          <p:nvPr>
            <p:ph type="sldNum" sz="quarter" idx="5"/>
          </p:nvPr>
        </p:nvSpPr>
        <p:spPr/>
        <p:txBody>
          <a:bodyPr/>
          <a:lstStyle/>
          <a:p>
            <a:fld id="{00603492-18C5-4D63-BD71-28BA2D7009B8}" type="slidenum">
              <a:rPr lang="en-US" smtClean="0"/>
              <a:t>11</a:t>
            </a:fld>
            <a:endParaRPr lang="en-US"/>
          </a:p>
        </p:txBody>
      </p:sp>
    </p:spTree>
    <p:extLst>
      <p:ext uri="{BB962C8B-B14F-4D97-AF65-F5344CB8AC3E}">
        <p14:creationId xmlns:p14="http://schemas.microsoft.com/office/powerpoint/2010/main" val="2468406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IV—age, color of paper</a:t>
            </a:r>
          </a:p>
          <a:p>
            <a:r>
              <a:rPr lang="en-US" dirty="0"/>
              <a:t>True experiment? </a:t>
            </a:r>
          </a:p>
          <a:p>
            <a:r>
              <a:rPr lang="en-US" dirty="0"/>
              <a:t>DV--recall</a:t>
            </a:r>
          </a:p>
          <a:p>
            <a:r>
              <a:rPr lang="en-US" dirty="0"/>
              <a:t>CV—font, font color</a:t>
            </a:r>
          </a:p>
          <a:p>
            <a:r>
              <a:rPr lang="en-US" dirty="0"/>
              <a:t>Within, between, or mixed</a:t>
            </a:r>
          </a:p>
          <a:p>
            <a:r>
              <a:rPr lang="en-US" dirty="0"/>
              <a:t>Possible confounds—order, so counterbalance. Also confound of particular paragraph and color </a:t>
            </a:r>
          </a:p>
          <a:p>
            <a:r>
              <a:rPr lang="en-US" dirty="0"/>
              <a:t>Reactivity? </a:t>
            </a:r>
          </a:p>
          <a:p>
            <a:r>
              <a:rPr lang="en-US" dirty="0"/>
              <a:t>Experimenter bias?</a:t>
            </a:r>
          </a:p>
          <a:p>
            <a:r>
              <a:rPr lang="en-US" dirty="0"/>
              <a:t>How many people do you need to have 50 in each group?</a:t>
            </a:r>
          </a:p>
          <a:p>
            <a:r>
              <a:rPr lang="en-US" dirty="0"/>
              <a:t>hypothesis</a:t>
            </a:r>
          </a:p>
        </p:txBody>
      </p:sp>
      <p:sp>
        <p:nvSpPr>
          <p:cNvPr id="4" name="Slide Number Placeholder 3"/>
          <p:cNvSpPr>
            <a:spLocks noGrp="1"/>
          </p:cNvSpPr>
          <p:nvPr>
            <p:ph type="sldNum" sz="quarter" idx="5"/>
          </p:nvPr>
        </p:nvSpPr>
        <p:spPr/>
        <p:txBody>
          <a:bodyPr/>
          <a:lstStyle/>
          <a:p>
            <a:fld id="{47E1B8C7-8709-48BE-A54B-D8026FB02F44}" type="slidenum">
              <a:rPr lang="en-US" smtClean="0"/>
              <a:t>13</a:t>
            </a:fld>
            <a:endParaRPr lang="en-US"/>
          </a:p>
        </p:txBody>
      </p:sp>
    </p:spTree>
    <p:extLst>
      <p:ext uri="{BB962C8B-B14F-4D97-AF65-F5344CB8AC3E}">
        <p14:creationId xmlns:p14="http://schemas.microsoft.com/office/powerpoint/2010/main" val="116720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things that might</a:t>
            </a:r>
            <a:r>
              <a:rPr lang="en-US" baseline="0" dirty="0"/>
              <a:t> make you suspicious here? </a:t>
            </a:r>
            <a:endParaRPr lang="en-US" dirty="0"/>
          </a:p>
        </p:txBody>
      </p:sp>
      <p:sp>
        <p:nvSpPr>
          <p:cNvPr id="4" name="Slide Number Placeholder 3"/>
          <p:cNvSpPr>
            <a:spLocks noGrp="1"/>
          </p:cNvSpPr>
          <p:nvPr>
            <p:ph type="sldNum" sz="quarter" idx="10"/>
          </p:nvPr>
        </p:nvSpPr>
        <p:spPr/>
        <p:txBody>
          <a:bodyPr/>
          <a:lstStyle/>
          <a:p>
            <a:fld id="{00603492-18C5-4D63-BD71-28BA2D7009B8}" type="slidenum">
              <a:rPr lang="en-US" smtClean="0"/>
              <a:t>2</a:t>
            </a:fld>
            <a:endParaRPr lang="en-US"/>
          </a:p>
        </p:txBody>
      </p:sp>
    </p:spTree>
    <p:extLst>
      <p:ext uri="{BB962C8B-B14F-4D97-AF65-F5344CB8AC3E}">
        <p14:creationId xmlns:p14="http://schemas.microsoft.com/office/powerpoint/2010/main" val="260665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experiment?</a:t>
            </a:r>
          </a:p>
          <a:p>
            <a:r>
              <a:rPr lang="en-US" dirty="0"/>
              <a:t>IV?</a:t>
            </a:r>
          </a:p>
          <a:p>
            <a:r>
              <a:rPr lang="en-US" dirty="0"/>
              <a:t>DV?</a:t>
            </a:r>
          </a:p>
          <a:p>
            <a:r>
              <a:rPr lang="en-US" dirty="0"/>
              <a:t>CV?</a:t>
            </a:r>
          </a:p>
          <a:p>
            <a:r>
              <a:rPr lang="en-US" dirty="0"/>
              <a:t>Problem/confound?</a:t>
            </a:r>
          </a:p>
          <a:p>
            <a:endParaRPr lang="en-US" dirty="0"/>
          </a:p>
          <a:p>
            <a:r>
              <a:rPr lang="en-US" dirty="0"/>
              <a:t>Observers</a:t>
            </a:r>
            <a:r>
              <a:rPr lang="en-US" baseline="0" dirty="0"/>
              <a:t> expectations?</a:t>
            </a:r>
          </a:p>
          <a:p>
            <a:r>
              <a:rPr lang="en-US" baseline="0" dirty="0"/>
              <a:t>Alcohol told to drink continuously</a:t>
            </a:r>
          </a:p>
          <a:p>
            <a:r>
              <a:rPr lang="en-US" baseline="0" dirty="0"/>
              <a:t>Placebo effect—were they blind to what they were drinking</a:t>
            </a:r>
          </a:p>
          <a:p>
            <a:r>
              <a:rPr lang="en-US" baseline="0" dirty="0"/>
              <a:t>What were the tasks</a:t>
            </a:r>
          </a:p>
          <a:p>
            <a:r>
              <a:rPr lang="en-US" baseline="0" dirty="0"/>
              <a:t>Findings don’t fit the setup</a:t>
            </a:r>
          </a:p>
          <a:p>
            <a:endParaRPr lang="en-US" dirty="0"/>
          </a:p>
          <a:p>
            <a:r>
              <a:rPr lang="en-US" dirty="0"/>
              <a:t>*what was IV?</a:t>
            </a:r>
            <a:r>
              <a:rPr lang="en-US" baseline="0" dirty="0"/>
              <a:t> DV? Ratings? </a:t>
            </a:r>
            <a:endParaRPr lang="en-US" dirty="0"/>
          </a:p>
        </p:txBody>
      </p:sp>
      <p:sp>
        <p:nvSpPr>
          <p:cNvPr id="4" name="Slide Number Placeholder 3"/>
          <p:cNvSpPr>
            <a:spLocks noGrp="1"/>
          </p:cNvSpPr>
          <p:nvPr>
            <p:ph type="sldNum" sz="quarter" idx="10"/>
          </p:nvPr>
        </p:nvSpPr>
        <p:spPr/>
        <p:txBody>
          <a:bodyPr/>
          <a:lstStyle/>
          <a:p>
            <a:fld id="{00603492-18C5-4D63-BD71-28BA2D7009B8}" type="slidenum">
              <a:rPr lang="en-US" smtClean="0"/>
              <a:t>3</a:t>
            </a:fld>
            <a:endParaRPr lang="en-US"/>
          </a:p>
        </p:txBody>
      </p:sp>
    </p:spTree>
    <p:extLst>
      <p:ext uri="{BB962C8B-B14F-4D97-AF65-F5344CB8AC3E}">
        <p14:creationId xmlns:p14="http://schemas.microsoft.com/office/powerpoint/2010/main" val="4015968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group</a:t>
            </a:r>
            <a:r>
              <a:rPr lang="en-US" baseline="0" dirty="0"/>
              <a:t> sessions—matched on gender, session, day of week, and number of people. 5pm on weekdays or 3pm on weekends</a:t>
            </a:r>
          </a:p>
          <a:p>
            <a:endParaRPr lang="en-US" baseline="0" dirty="0"/>
          </a:p>
          <a:p>
            <a:r>
              <a:rPr lang="en-US" baseline="0" dirty="0"/>
              <a:t>Beverage admin—told they were in the alcohol or sober condition</a:t>
            </a:r>
          </a:p>
          <a:p>
            <a:endParaRPr lang="en-US" baseline="0" dirty="0"/>
          </a:p>
          <a:p>
            <a:r>
              <a:rPr lang="en-US" baseline="0" dirty="0"/>
              <a:t>15 minutes to drink, then did 5 activities with their friends. </a:t>
            </a:r>
          </a:p>
          <a:p>
            <a:endParaRPr lang="en-US" baseline="0" dirty="0"/>
          </a:p>
          <a:p>
            <a:r>
              <a:rPr lang="en-US" baseline="0" dirty="0"/>
              <a:t>Completed a measure of their personality after each task (BAC around .09)</a:t>
            </a:r>
          </a:p>
          <a:p>
            <a:endParaRPr lang="en-US" baseline="0" dirty="0"/>
          </a:p>
          <a:p>
            <a:r>
              <a:rPr lang="en-US" baseline="0" dirty="0"/>
              <a:t>Raters watched think slide, drink clip (?) and full session – 7 raters</a:t>
            </a:r>
          </a:p>
          <a:p>
            <a:endParaRPr lang="en-US" baseline="0" dirty="0"/>
          </a:p>
          <a:p>
            <a:r>
              <a:rPr lang="en-US" baseline="0" dirty="0"/>
              <a:t>Those in alcohol condition reported less open, neuro, and cons and more extraversion than sober on self-reports</a:t>
            </a:r>
          </a:p>
          <a:p>
            <a:r>
              <a:rPr lang="en-US" baseline="0" dirty="0"/>
              <a:t>On observer reports, only difference was in extraversion</a:t>
            </a:r>
          </a:p>
          <a:p>
            <a:endParaRPr lang="en-US" dirty="0"/>
          </a:p>
        </p:txBody>
      </p:sp>
      <p:sp>
        <p:nvSpPr>
          <p:cNvPr id="4" name="Slide Number Placeholder 3"/>
          <p:cNvSpPr>
            <a:spLocks noGrp="1"/>
          </p:cNvSpPr>
          <p:nvPr>
            <p:ph type="sldNum" sz="quarter" idx="10"/>
          </p:nvPr>
        </p:nvSpPr>
        <p:spPr/>
        <p:txBody>
          <a:bodyPr/>
          <a:lstStyle/>
          <a:p>
            <a:fld id="{00603492-18C5-4D63-BD71-28BA2D7009B8}" type="slidenum">
              <a:rPr lang="en-US" smtClean="0"/>
              <a:t>4</a:t>
            </a:fld>
            <a:endParaRPr lang="en-US"/>
          </a:p>
        </p:txBody>
      </p:sp>
    </p:spTree>
    <p:extLst>
      <p:ext uri="{BB962C8B-B14F-4D97-AF65-F5344CB8AC3E}">
        <p14:creationId xmlns:p14="http://schemas.microsoft.com/office/powerpoint/2010/main" val="183478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Said more extraverted, less agreeable and conscientious, more neurotic, and less open when drunk</a:t>
            </a:r>
          </a:p>
          <a:p>
            <a:r>
              <a:rPr lang="en-US" dirty="0"/>
              <a:t>Raters found more extraverted, but no other differences. *Why? can you see conscientiousness or openness?  </a:t>
            </a:r>
          </a:p>
          <a:p>
            <a:r>
              <a:rPr lang="en-US" dirty="0"/>
              <a:t>Come back to conclusion—what is problem? </a:t>
            </a:r>
          </a:p>
          <a:p>
            <a:endParaRPr lang="en-US" baseline="0" dirty="0"/>
          </a:p>
          <a:p>
            <a:r>
              <a:rPr lang="en-US" baseline="0" dirty="0"/>
              <a:t>Can you “see” neuro or even consciousness?</a:t>
            </a:r>
          </a:p>
          <a:p>
            <a:endParaRPr lang="en-US" baseline="0" dirty="0"/>
          </a:p>
          <a:p>
            <a:r>
              <a:rPr lang="en-US" baseline="0" dirty="0"/>
              <a:t>Doesn’t say anything about whether your drunk personality is your real one!</a:t>
            </a:r>
          </a:p>
          <a:p>
            <a:endParaRPr lang="en-US" dirty="0"/>
          </a:p>
        </p:txBody>
      </p:sp>
      <p:sp>
        <p:nvSpPr>
          <p:cNvPr id="4" name="Slide Number Placeholder 3"/>
          <p:cNvSpPr>
            <a:spLocks noGrp="1"/>
          </p:cNvSpPr>
          <p:nvPr>
            <p:ph type="sldNum" sz="quarter" idx="5"/>
          </p:nvPr>
        </p:nvSpPr>
        <p:spPr/>
        <p:txBody>
          <a:bodyPr/>
          <a:lstStyle/>
          <a:p>
            <a:fld id="{00603492-18C5-4D63-BD71-28BA2D7009B8}" type="slidenum">
              <a:rPr lang="en-US" smtClean="0"/>
              <a:t>5</a:t>
            </a:fld>
            <a:endParaRPr lang="en-US"/>
          </a:p>
        </p:txBody>
      </p:sp>
    </p:spTree>
    <p:extLst>
      <p:ext uri="{BB962C8B-B14F-4D97-AF65-F5344CB8AC3E}">
        <p14:creationId xmlns:p14="http://schemas.microsoft.com/office/powerpoint/2010/main" val="102908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a:t>
            </a:r>
          </a:p>
          <a:p>
            <a:r>
              <a:rPr lang="en-US" dirty="0"/>
              <a:t>causality,</a:t>
            </a:r>
          </a:p>
          <a:p>
            <a:r>
              <a:rPr lang="en-US" dirty="0"/>
              <a:t>High internal</a:t>
            </a:r>
            <a:r>
              <a:rPr lang="en-US" baseline="0" dirty="0"/>
              <a:t> validity</a:t>
            </a:r>
          </a:p>
          <a:p>
            <a:r>
              <a:rPr lang="en-US" dirty="0"/>
              <a:t> </a:t>
            </a:r>
          </a:p>
          <a:p>
            <a:r>
              <a:rPr lang="en-US" dirty="0"/>
              <a:t>Less external validity</a:t>
            </a:r>
          </a:p>
          <a:p>
            <a:r>
              <a:rPr lang="en-US" dirty="0"/>
              <a:t>may not be real world (but field experiments, combine methods)</a:t>
            </a:r>
          </a:p>
          <a:p>
            <a:r>
              <a:rPr lang="en-US" dirty="0"/>
              <a:t>may be impossible for some variables.	</a:t>
            </a:r>
          </a:p>
          <a:p>
            <a:r>
              <a:rPr lang="en-US" dirty="0"/>
              <a:t>reactivity</a:t>
            </a:r>
          </a:p>
          <a:p>
            <a:endParaRPr lang="en-US" dirty="0"/>
          </a:p>
          <a:p>
            <a:endParaRPr lang="en-US" dirty="0"/>
          </a:p>
        </p:txBody>
      </p:sp>
      <p:sp>
        <p:nvSpPr>
          <p:cNvPr id="4" name="Slide Number Placeholder 3"/>
          <p:cNvSpPr>
            <a:spLocks noGrp="1"/>
          </p:cNvSpPr>
          <p:nvPr>
            <p:ph type="sldNum" sz="quarter" idx="10"/>
          </p:nvPr>
        </p:nvSpPr>
        <p:spPr/>
        <p:txBody>
          <a:bodyPr/>
          <a:lstStyle/>
          <a:p>
            <a:fld id="{E361304D-DD40-41F0-B154-00CA00F65118}" type="slidenum">
              <a:rPr lang="en-US" smtClean="0"/>
              <a:t>6</a:t>
            </a:fld>
            <a:endParaRPr lang="en-US"/>
          </a:p>
        </p:txBody>
      </p:sp>
    </p:spTree>
    <p:extLst>
      <p:ext uri="{BB962C8B-B14F-4D97-AF65-F5344CB8AC3E}">
        <p14:creationId xmlns:p14="http://schemas.microsoft.com/office/powerpoint/2010/main" val="2517906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03492-18C5-4D63-BD71-28BA2D7009B8}" type="slidenum">
              <a:rPr lang="en-US" smtClean="0"/>
              <a:t>7</a:t>
            </a:fld>
            <a:endParaRPr lang="en-US"/>
          </a:p>
        </p:txBody>
      </p:sp>
    </p:spTree>
    <p:extLst>
      <p:ext uri="{BB962C8B-B14F-4D97-AF65-F5344CB8AC3E}">
        <p14:creationId xmlns:p14="http://schemas.microsoft.com/office/powerpoint/2010/main" val="613135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these show up in study? </a:t>
            </a:r>
          </a:p>
          <a:p>
            <a:r>
              <a:rPr lang="en-US" dirty="0"/>
              <a:t>1. </a:t>
            </a:r>
            <a:r>
              <a:rPr lang="en-US" u="sng" dirty="0"/>
              <a:t>Hawthorne effect</a:t>
            </a:r>
            <a:r>
              <a:rPr lang="en-US" dirty="0"/>
              <a:t>—behavior affected by knowledge that in an experiment</a:t>
            </a:r>
          </a:p>
          <a:p>
            <a:r>
              <a:rPr lang="en-US" dirty="0"/>
              <a:t>	Named after Western Electric Company plant at which an experiment was conducted in the 60’s on factors affecting worker productivity. Six women workers, what affected how fast they could assemble telephone relays. Baseline, then special room with different manipulations—rest pauses, more pauses, payment, lunch, light, etc. </a:t>
            </a:r>
          </a:p>
          <a:p>
            <a:r>
              <a:rPr lang="en-US" dirty="0"/>
              <a:t> </a:t>
            </a:r>
          </a:p>
          <a:p>
            <a:r>
              <a:rPr lang="en-US" dirty="0"/>
              <a:t>2. </a:t>
            </a:r>
            <a:r>
              <a:rPr lang="en-US" u="sng" dirty="0"/>
              <a:t>Demand characteristics</a:t>
            </a:r>
            <a:r>
              <a:rPr lang="en-US" dirty="0"/>
              <a:t>—any feature of study that might inform participants about the purpose of the study</a:t>
            </a:r>
          </a:p>
          <a:p>
            <a:r>
              <a:rPr lang="en-US" dirty="0"/>
              <a:t>	</a:t>
            </a:r>
          </a:p>
          <a:p>
            <a:r>
              <a:rPr lang="en-US" dirty="0"/>
              <a:t>people generally want to be cooperative and will give you what you want</a:t>
            </a:r>
          </a:p>
          <a:p>
            <a:r>
              <a:rPr lang="en-US" dirty="0"/>
              <a:t> </a:t>
            </a:r>
          </a:p>
          <a:p>
            <a:r>
              <a:rPr lang="en-US" dirty="0"/>
              <a:t>	*examples</a:t>
            </a:r>
          </a:p>
          <a:p>
            <a:r>
              <a:rPr lang="en-US" dirty="0"/>
              <a:t>	even if they are wrong, it may affect things</a:t>
            </a:r>
          </a:p>
          <a:p>
            <a:r>
              <a:rPr lang="en-US" dirty="0"/>
              <a:t> </a:t>
            </a:r>
          </a:p>
          <a:p>
            <a:r>
              <a:rPr lang="en-US" dirty="0"/>
              <a:t>3. </a:t>
            </a:r>
            <a:r>
              <a:rPr lang="en-US" u="sng" dirty="0"/>
              <a:t>placebo effect</a:t>
            </a:r>
            <a:r>
              <a:rPr lang="en-US" dirty="0"/>
              <a:t>—in drug studies, may have effect just because they think it will. So give placebo, or inert substance.</a:t>
            </a:r>
          </a:p>
          <a:p>
            <a:endParaRPr lang="en-US" dirty="0"/>
          </a:p>
        </p:txBody>
      </p:sp>
      <p:sp>
        <p:nvSpPr>
          <p:cNvPr id="4" name="Slide Number Placeholder 3"/>
          <p:cNvSpPr>
            <a:spLocks noGrp="1"/>
          </p:cNvSpPr>
          <p:nvPr>
            <p:ph type="sldNum" sz="quarter" idx="10"/>
          </p:nvPr>
        </p:nvSpPr>
        <p:spPr/>
        <p:txBody>
          <a:bodyPr/>
          <a:lstStyle/>
          <a:p>
            <a:fld id="{00603492-18C5-4D63-BD71-28BA2D7009B8}" type="slidenum">
              <a:rPr lang="en-US" smtClean="0"/>
              <a:t>8</a:t>
            </a:fld>
            <a:endParaRPr lang="en-US"/>
          </a:p>
        </p:txBody>
      </p:sp>
    </p:spTree>
    <p:extLst>
      <p:ext uri="{BB962C8B-B14F-4D97-AF65-F5344CB8AC3E}">
        <p14:creationId xmlns:p14="http://schemas.microsoft.com/office/powerpoint/2010/main" val="329338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in groups and come up with a list of this or ways to reduce experimenter bias or increase external validity (6 groups)</a:t>
            </a:r>
          </a:p>
          <a:p>
            <a:endParaRPr lang="en-US" dirty="0"/>
          </a:p>
          <a:p>
            <a:r>
              <a:rPr lang="en-US" dirty="0"/>
              <a:t>field experiments, observations (can’t react if don’t know in study)</a:t>
            </a:r>
          </a:p>
          <a:p>
            <a:r>
              <a:rPr lang="en-US" dirty="0"/>
              <a:t> deception</a:t>
            </a:r>
          </a:p>
          <a:p>
            <a:r>
              <a:rPr lang="en-US" dirty="0"/>
              <a:t> disguise DV by using filler items or physiological measures</a:t>
            </a:r>
          </a:p>
          <a:p>
            <a:r>
              <a:rPr lang="en-US" dirty="0"/>
              <a:t> having adequate controls</a:t>
            </a:r>
          </a:p>
          <a:p>
            <a:r>
              <a:rPr lang="en-US" dirty="0"/>
              <a:t> keep participants blind to hypothesis</a:t>
            </a:r>
          </a:p>
          <a:p>
            <a:r>
              <a:rPr lang="en-US" dirty="0"/>
              <a:t> simulated experiment—do people report would do what people actually do? </a:t>
            </a:r>
          </a:p>
          <a:p>
            <a:r>
              <a:rPr lang="en-US" dirty="0"/>
              <a:t>Reduce social desirability</a:t>
            </a:r>
          </a:p>
          <a:p>
            <a:r>
              <a:rPr lang="en-US" dirty="0"/>
              <a:t>Make more anonymous</a:t>
            </a:r>
          </a:p>
          <a:p>
            <a:r>
              <a:rPr lang="en-US" dirty="0"/>
              <a:t>ask them at debriefing what they thought study was about</a:t>
            </a:r>
          </a:p>
          <a:p>
            <a:r>
              <a:rPr lang="en-US" dirty="0"/>
              <a:t> </a:t>
            </a:r>
          </a:p>
          <a:p>
            <a:endParaRPr lang="en-US" dirty="0"/>
          </a:p>
        </p:txBody>
      </p:sp>
      <p:sp>
        <p:nvSpPr>
          <p:cNvPr id="4" name="Slide Number Placeholder 3"/>
          <p:cNvSpPr>
            <a:spLocks noGrp="1"/>
          </p:cNvSpPr>
          <p:nvPr>
            <p:ph type="sldNum" sz="quarter" idx="10"/>
          </p:nvPr>
        </p:nvSpPr>
        <p:spPr/>
        <p:txBody>
          <a:bodyPr/>
          <a:lstStyle/>
          <a:p>
            <a:fld id="{00603492-18C5-4D63-BD71-28BA2D7009B8}" type="slidenum">
              <a:rPr lang="en-US" smtClean="0"/>
              <a:t>9</a:t>
            </a:fld>
            <a:endParaRPr lang="en-US"/>
          </a:p>
        </p:txBody>
      </p:sp>
    </p:spTree>
    <p:extLst>
      <p:ext uri="{BB962C8B-B14F-4D97-AF65-F5344CB8AC3E}">
        <p14:creationId xmlns:p14="http://schemas.microsoft.com/office/powerpoint/2010/main" val="1359590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smtClean="0"/>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005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D862E7-95FA-4FC4-9EC5-DDBFA8DC7417}" type="datetimeFigureOut">
              <a:rPr lang="en-US" smtClean="0"/>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436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B987F2-A784-4F72-BB57-0E9EACDE722E}" type="datetimeFigureOut">
              <a:rPr lang="en-US" smtClean="0"/>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7031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EF52CC-F3D9-41D4-BCE4-C208E61A3F31}" type="datetimeFigureOut">
              <a:rPr lang="en-US" smtClean="0"/>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897869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EF52CC-F3D9-41D4-BCE4-C208E61A3F31}" type="datetimeFigureOut">
              <a:rPr lang="en-US" smtClean="0"/>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739125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EE0AD15-87AC-45B2-9EE5-8D165AF83CD7}" type="datetimeFigureOut">
              <a:rPr lang="en-US" smtClean="0"/>
              <a:t>4/2/2024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4866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CC40CCD-F0D6-4CC2-A4C8-2D7D0D875F02}" type="datetimeFigureOut">
              <a:rPr lang="en-US" smtClean="0"/>
              <a:t>4/2/2024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0417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0080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smtClean="0"/>
              <a:t>4/2/2024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441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637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smtClean="0"/>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38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072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4/2/2024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009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4/2/2024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807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smtClean="0"/>
              <a:t>4/2/2024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11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DCB01F-D966-4C62-B900-0BE008A90C98}" type="datetimeFigureOut">
              <a:rPr lang="en-US" smtClean="0"/>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4916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smtClean="0"/>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150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smtClean="0"/>
              <a:t>4/2/2024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50265310"/>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journals.sagepub.com/doi/full/10.1177/216770261668978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Advantages and Disadvantages of Experiments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6516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reduce experimenter bias</a:t>
            </a:r>
          </a:p>
        </p:txBody>
      </p:sp>
      <p:sp>
        <p:nvSpPr>
          <p:cNvPr id="3" name="Content Placeholder 2"/>
          <p:cNvSpPr>
            <a:spLocks noGrp="1"/>
          </p:cNvSpPr>
          <p:nvPr>
            <p:ph idx="1"/>
          </p:nvPr>
        </p:nvSpPr>
        <p:spPr/>
        <p:txBody>
          <a:bodyPr/>
          <a:lstStyle/>
          <a:p>
            <a:r>
              <a:rPr lang="en-US" dirty="0"/>
              <a:t>Experimenter expectancy effects (self-fulfilling prophesy)</a:t>
            </a:r>
          </a:p>
          <a:p>
            <a:endParaRPr lang="en-US" dirty="0"/>
          </a:p>
        </p:txBody>
      </p:sp>
    </p:spTree>
    <p:extLst>
      <p:ext uri="{BB962C8B-B14F-4D97-AF65-F5344CB8AC3E}">
        <p14:creationId xmlns:p14="http://schemas.microsoft.com/office/powerpoint/2010/main" val="322892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6ED4-3775-448F-9EF2-4F24CF170F18}"/>
              </a:ext>
            </a:extLst>
          </p:cNvPr>
          <p:cNvSpPr>
            <a:spLocks noGrp="1"/>
          </p:cNvSpPr>
          <p:nvPr>
            <p:ph type="title"/>
          </p:nvPr>
        </p:nvSpPr>
        <p:spPr/>
        <p:txBody>
          <a:bodyPr/>
          <a:lstStyle/>
          <a:p>
            <a:r>
              <a:rPr lang="en-US" dirty="0"/>
              <a:t>Ways to increase external validity</a:t>
            </a:r>
          </a:p>
        </p:txBody>
      </p:sp>
      <p:sp>
        <p:nvSpPr>
          <p:cNvPr id="3" name="Content Placeholder 2">
            <a:extLst>
              <a:ext uri="{FF2B5EF4-FFF2-40B4-BE49-F238E27FC236}">
                <a16:creationId xmlns:a16="http://schemas.microsoft.com/office/drawing/2014/main" id="{DB976EAF-8E1D-4198-B6C5-88B8BB84D0B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25887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011D-FFE6-4093-A2B1-2A09AACE0A9A}"/>
              </a:ext>
            </a:extLst>
          </p:cNvPr>
          <p:cNvSpPr>
            <a:spLocks noGrp="1"/>
          </p:cNvSpPr>
          <p:nvPr>
            <p:ph type="title"/>
          </p:nvPr>
        </p:nvSpPr>
        <p:spPr/>
        <p:txBody>
          <a:bodyPr/>
          <a:lstStyle/>
          <a:p>
            <a:r>
              <a:rPr lang="en-US" dirty="0"/>
              <a:t>Within vs between designs</a:t>
            </a:r>
          </a:p>
        </p:txBody>
      </p:sp>
      <p:sp>
        <p:nvSpPr>
          <p:cNvPr id="3" name="Content Placeholder 2">
            <a:extLst>
              <a:ext uri="{FF2B5EF4-FFF2-40B4-BE49-F238E27FC236}">
                <a16:creationId xmlns:a16="http://schemas.microsoft.com/office/drawing/2014/main" id="{DEF83462-9F4E-4F1F-B5D6-EEAB62DCE8EA}"/>
              </a:ext>
            </a:extLst>
          </p:cNvPr>
          <p:cNvSpPr>
            <a:spLocks noGrp="1"/>
          </p:cNvSpPr>
          <p:nvPr>
            <p:ph idx="1"/>
          </p:nvPr>
        </p:nvSpPr>
        <p:spPr/>
        <p:txBody>
          <a:bodyPr/>
          <a:lstStyle/>
          <a:p>
            <a:r>
              <a:rPr lang="en-US" dirty="0"/>
              <a:t>What is a within vs. between vs. mixed design? </a:t>
            </a:r>
          </a:p>
          <a:p>
            <a:r>
              <a:rPr lang="en-US" dirty="0"/>
              <a:t>What are the advantages/disadvantages of each? </a:t>
            </a:r>
          </a:p>
        </p:txBody>
      </p:sp>
    </p:spTree>
    <p:extLst>
      <p:ext uri="{BB962C8B-B14F-4D97-AF65-F5344CB8AC3E}">
        <p14:creationId xmlns:p14="http://schemas.microsoft.com/office/powerpoint/2010/main" val="222046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EEAB3-D603-480E-86CB-38690D5E9F51}"/>
              </a:ext>
            </a:extLst>
          </p:cNvPr>
          <p:cNvSpPr>
            <a:spLocks noGrp="1"/>
          </p:cNvSpPr>
          <p:nvPr>
            <p:ph type="title"/>
          </p:nvPr>
        </p:nvSpPr>
        <p:spPr/>
        <p:txBody>
          <a:bodyPr>
            <a:normAutofit fontScale="90000"/>
          </a:bodyPr>
          <a:lstStyle/>
          <a:p>
            <a:r>
              <a:rPr lang="en-US" dirty="0"/>
              <a:t>Study example (IV; DV; CV; within, between or mixed; possible confound; reactivity; experimenter bias; n to have 10 per condition)</a:t>
            </a:r>
          </a:p>
        </p:txBody>
      </p:sp>
      <p:sp>
        <p:nvSpPr>
          <p:cNvPr id="3" name="Content Placeholder 2">
            <a:extLst>
              <a:ext uri="{FF2B5EF4-FFF2-40B4-BE49-F238E27FC236}">
                <a16:creationId xmlns:a16="http://schemas.microsoft.com/office/drawing/2014/main" id="{84E2D2DB-CC55-42C5-9B9C-66D0DF2AFC4A}"/>
              </a:ext>
            </a:extLst>
          </p:cNvPr>
          <p:cNvSpPr>
            <a:spLocks noGrp="1"/>
          </p:cNvSpPr>
          <p:nvPr>
            <p:ph idx="1"/>
          </p:nvPr>
        </p:nvSpPr>
        <p:spPr/>
        <p:txBody>
          <a:bodyPr/>
          <a:lstStyle/>
          <a:p>
            <a:r>
              <a:rPr lang="en-US" dirty="0"/>
              <a:t>Dr. Paper is interested in how paper color affects readability and whether this differs for older vs. younger people. He has people either aged 16-20 or aged 55-65 read three paragraphs from </a:t>
            </a:r>
            <a:r>
              <a:rPr lang="en-US" i="1" dirty="0"/>
              <a:t>Les </a:t>
            </a:r>
            <a:r>
              <a:rPr lang="en-US" i="1" dirty="0" err="1"/>
              <a:t>Miserables</a:t>
            </a:r>
            <a:r>
              <a:rPr lang="en-US" i="1" dirty="0"/>
              <a:t>--</a:t>
            </a:r>
            <a:r>
              <a:rPr lang="en-US" dirty="0"/>
              <a:t>the first one is printed on red paper, the second one on blue paper, and last one on white paper. All fonts are black and Times New Roman. He then tests recall with 3 questions based on each paragraph. </a:t>
            </a:r>
          </a:p>
        </p:txBody>
      </p:sp>
    </p:spTree>
    <p:extLst>
      <p:ext uri="{BB962C8B-B14F-4D97-AF65-F5344CB8AC3E}">
        <p14:creationId xmlns:p14="http://schemas.microsoft.com/office/powerpoint/2010/main" val="3367783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‘Drunk Self’ May Actually be the Real You, According to Scientists</a:t>
            </a:r>
          </a:p>
        </p:txBody>
      </p:sp>
      <p:sp>
        <p:nvSpPr>
          <p:cNvPr id="3" name="Content Placeholder 2"/>
          <p:cNvSpPr>
            <a:spLocks noGrp="1"/>
          </p:cNvSpPr>
          <p:nvPr>
            <p:ph idx="1"/>
          </p:nvPr>
        </p:nvSpPr>
        <p:spPr>
          <a:xfrm>
            <a:off x="881963" y="1998701"/>
            <a:ext cx="8946541" cy="4195481"/>
          </a:xfrm>
        </p:spPr>
        <p:txBody>
          <a:bodyPr/>
          <a:lstStyle/>
          <a:p>
            <a:pPr marL="0" indent="0">
              <a:buNone/>
            </a:pPr>
            <a:r>
              <a:rPr lang="en-US" dirty="0"/>
              <a:t>How different is your drunk self and your sober self? The answer might surprise you.</a:t>
            </a:r>
          </a:p>
          <a:p>
            <a:r>
              <a:rPr lang="en-US" dirty="0"/>
              <a:t>The way that people behave under the influence of alcohol is often believed to be a totally different version of their character. After all, how many people have looked back at their antics the night before and swore that they would have never behaved in such a way if it wasn’t for the demon drink? However, this accepted wisdom may be completely wrong. </a:t>
            </a:r>
            <a:r>
              <a:rPr lang="en-US" b="1" dirty="0"/>
              <a:t>According to a new study, the way that a person behaves when they are drunk may be closer to the ‘real’ version of themselves than the sober one.</a:t>
            </a:r>
          </a:p>
        </p:txBody>
      </p:sp>
    </p:spTree>
    <p:extLst>
      <p:ext uri="{BB962C8B-B14F-4D97-AF65-F5344CB8AC3E}">
        <p14:creationId xmlns:p14="http://schemas.microsoft.com/office/powerpoint/2010/main" val="3392882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0321" y="2061882"/>
            <a:ext cx="10292479" cy="4374777"/>
          </a:xfrm>
        </p:spPr>
        <p:txBody>
          <a:bodyPr>
            <a:normAutofit/>
          </a:bodyPr>
          <a:lstStyle/>
          <a:p>
            <a:r>
              <a:rPr lang="en-US" dirty="0"/>
              <a:t>156 volunteer participants completed personality surveys of their typical drunk and sober personalities two weeks prior to coming to the lab with 2-3 same-sex friends</a:t>
            </a:r>
          </a:p>
          <a:p>
            <a:r>
              <a:rPr lang="en-US" dirty="0"/>
              <a:t>Randomly assigned to 2 groups and told which it was – one group was given vodka and Sprite and the other group was just given Sprite. Those who were drinking alcohol were told to keep drinking continuously for 15 minutes while they did tasks with their friends. </a:t>
            </a:r>
          </a:p>
          <a:p>
            <a:r>
              <a:rPr lang="en-US" dirty="0"/>
              <a:t>The participants were asked to rate themselves after completing some tasks with a friend. They were also observed and rated by observers. </a:t>
            </a:r>
            <a:endParaRPr lang="en-US" b="1" dirty="0"/>
          </a:p>
          <a:p>
            <a:endParaRPr lang="en-US" dirty="0"/>
          </a:p>
        </p:txBody>
      </p:sp>
    </p:spTree>
    <p:extLst>
      <p:ext uri="{BB962C8B-B14F-4D97-AF65-F5344CB8AC3E}">
        <p14:creationId xmlns:p14="http://schemas.microsoft.com/office/powerpoint/2010/main" val="3348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 at the article</a:t>
            </a:r>
          </a:p>
        </p:txBody>
      </p:sp>
      <p:sp>
        <p:nvSpPr>
          <p:cNvPr id="3" name="Content Placeholder 2"/>
          <p:cNvSpPr>
            <a:spLocks noGrp="1"/>
          </p:cNvSpPr>
          <p:nvPr>
            <p:ph idx="1"/>
          </p:nvPr>
        </p:nvSpPr>
        <p:spPr/>
        <p:txBody>
          <a:bodyPr/>
          <a:lstStyle/>
          <a:p>
            <a:r>
              <a:rPr lang="en-US" dirty="0">
                <a:hlinkClick r:id="rId3"/>
              </a:rPr>
              <a:t>https://journals.sagepub.com/doi/full/10.1177/2167702616689780</a:t>
            </a:r>
            <a:endParaRPr lang="en-US" dirty="0"/>
          </a:p>
          <a:p>
            <a:endParaRPr lang="en-US" dirty="0"/>
          </a:p>
        </p:txBody>
      </p:sp>
      <p:pic>
        <p:nvPicPr>
          <p:cNvPr id="5" name="Picture 4">
            <a:extLst>
              <a:ext uri="{FF2B5EF4-FFF2-40B4-BE49-F238E27FC236}">
                <a16:creationId xmlns:a16="http://schemas.microsoft.com/office/drawing/2014/main" id="{032A21CD-0BBA-46A2-BB18-2F4E0B94F13F}"/>
              </a:ext>
            </a:extLst>
          </p:cNvPr>
          <p:cNvPicPr>
            <a:picLocks noChangeAspect="1"/>
          </p:cNvPicPr>
          <p:nvPr/>
        </p:nvPicPr>
        <p:blipFill>
          <a:blip r:embed="rId4"/>
          <a:stretch>
            <a:fillRect/>
          </a:stretch>
        </p:blipFill>
        <p:spPr>
          <a:xfrm>
            <a:off x="139837" y="2449294"/>
            <a:ext cx="5436745" cy="3827468"/>
          </a:xfrm>
          <a:prstGeom prst="rect">
            <a:avLst/>
          </a:prstGeom>
        </p:spPr>
      </p:pic>
      <p:pic>
        <p:nvPicPr>
          <p:cNvPr id="9" name="Picture 8">
            <a:extLst>
              <a:ext uri="{FF2B5EF4-FFF2-40B4-BE49-F238E27FC236}">
                <a16:creationId xmlns:a16="http://schemas.microsoft.com/office/drawing/2014/main" id="{AF5C278E-4C69-459C-970A-95660EFDB3C1}"/>
              </a:ext>
            </a:extLst>
          </p:cNvPr>
          <p:cNvPicPr>
            <a:picLocks noChangeAspect="1"/>
          </p:cNvPicPr>
          <p:nvPr/>
        </p:nvPicPr>
        <p:blipFill>
          <a:blip r:embed="rId5"/>
          <a:stretch>
            <a:fillRect/>
          </a:stretch>
        </p:blipFill>
        <p:spPr>
          <a:xfrm>
            <a:off x="5847731" y="3281923"/>
            <a:ext cx="5782321" cy="3064630"/>
          </a:xfrm>
          <a:prstGeom prst="rect">
            <a:avLst/>
          </a:prstGeom>
        </p:spPr>
      </p:pic>
    </p:spTree>
    <p:extLst>
      <p:ext uri="{BB962C8B-B14F-4D97-AF65-F5344CB8AC3E}">
        <p14:creationId xmlns:p14="http://schemas.microsoft.com/office/powerpoint/2010/main" val="4044136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26CA-C465-4805-8B83-19C578247527}"/>
              </a:ext>
            </a:extLst>
          </p:cNvPr>
          <p:cNvSpPr>
            <a:spLocks noGrp="1"/>
          </p:cNvSpPr>
          <p:nvPr>
            <p:ph type="title"/>
          </p:nvPr>
        </p:nvSpPr>
        <p:spPr/>
        <p:txBody>
          <a:bodyPr/>
          <a:lstStyle/>
          <a:p>
            <a:r>
              <a:rPr lang="en-US" dirty="0"/>
              <a:t>Winograd et al., 2017</a:t>
            </a:r>
          </a:p>
        </p:txBody>
      </p:sp>
      <p:pic>
        <p:nvPicPr>
          <p:cNvPr id="5" name="Content Placeholder 4">
            <a:extLst>
              <a:ext uri="{FF2B5EF4-FFF2-40B4-BE49-F238E27FC236}">
                <a16:creationId xmlns:a16="http://schemas.microsoft.com/office/drawing/2014/main" id="{20E36E96-9DFB-4ECB-81F2-82ABD2CFF448}"/>
              </a:ext>
            </a:extLst>
          </p:cNvPr>
          <p:cNvPicPr>
            <a:picLocks noGrp="1" noChangeAspect="1"/>
          </p:cNvPicPr>
          <p:nvPr>
            <p:ph idx="1"/>
          </p:nvPr>
        </p:nvPicPr>
        <p:blipFill>
          <a:blip r:embed="rId3"/>
          <a:stretch>
            <a:fillRect/>
          </a:stretch>
        </p:blipFill>
        <p:spPr>
          <a:xfrm>
            <a:off x="195994" y="2565969"/>
            <a:ext cx="11800011" cy="3210142"/>
          </a:xfrm>
          <a:prstGeom prst="rect">
            <a:avLst/>
          </a:prstGeom>
        </p:spPr>
      </p:pic>
      <p:sp>
        <p:nvSpPr>
          <p:cNvPr id="4" name="AutoShape 2" descr="https://journals.sagepub.com/reader/content/186307618f9/10.1177/2167702616689780/format/epub/EPUB/images/large/10.1177_2167702616689780-table2.jpeg?hmac=1712093436-8qDuBEVH7Zbe1I3rkKg3Udh7fO2eaz8mW845fd2H9W0%3D">
            <a:extLst>
              <a:ext uri="{FF2B5EF4-FFF2-40B4-BE49-F238E27FC236}">
                <a16:creationId xmlns:a16="http://schemas.microsoft.com/office/drawing/2014/main" id="{50904AB3-1B38-4A03-B567-A486CCF9152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60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Advantages/disadvantages of experiments</a:t>
            </a:r>
          </a:p>
        </p:txBody>
      </p:sp>
      <p:sp>
        <p:nvSpPr>
          <p:cNvPr id="3" name="Content Placeholder 2"/>
          <p:cNvSpPr>
            <a:spLocks noGrp="1"/>
          </p:cNvSpPr>
          <p:nvPr>
            <p:ph idx="1"/>
          </p:nvPr>
        </p:nvSpPr>
        <p:spPr/>
        <p:txBody>
          <a:bodyPr/>
          <a:lstStyle/>
          <a:p>
            <a:r>
              <a:rPr lang="en-US" dirty="0"/>
              <a:t>What can experiments tell you that other studies can’t?</a:t>
            </a:r>
          </a:p>
          <a:p>
            <a:r>
              <a:rPr lang="en-US" dirty="0"/>
              <a:t>How does the validity of experiments differ from those of surveys and observations? </a:t>
            </a:r>
          </a:p>
          <a:p>
            <a:r>
              <a:rPr lang="en-US" dirty="0"/>
              <a:t>What practical differences are there in who/what you can study? </a:t>
            </a:r>
          </a:p>
        </p:txBody>
      </p:sp>
    </p:spTree>
    <p:extLst>
      <p:ext uri="{BB962C8B-B14F-4D97-AF65-F5344CB8AC3E}">
        <p14:creationId xmlns:p14="http://schemas.microsoft.com/office/powerpoint/2010/main" val="388095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683A-A769-4755-9285-CFD2F379DD4D}"/>
              </a:ext>
            </a:extLst>
          </p:cNvPr>
          <p:cNvSpPr>
            <a:spLocks noGrp="1"/>
          </p:cNvSpPr>
          <p:nvPr>
            <p:ph type="title"/>
          </p:nvPr>
        </p:nvSpPr>
        <p:spPr/>
        <p:txBody>
          <a:bodyPr/>
          <a:lstStyle/>
          <a:p>
            <a:r>
              <a:rPr lang="en-US" dirty="0"/>
              <a:t>Disadvantages of experiments</a:t>
            </a:r>
          </a:p>
        </p:txBody>
      </p:sp>
      <p:sp>
        <p:nvSpPr>
          <p:cNvPr id="3" name="Content Placeholder 2">
            <a:extLst>
              <a:ext uri="{FF2B5EF4-FFF2-40B4-BE49-F238E27FC236}">
                <a16:creationId xmlns:a16="http://schemas.microsoft.com/office/drawing/2014/main" id="{534900C4-B1D4-4453-91A9-54B35CAE293D}"/>
              </a:ext>
            </a:extLst>
          </p:cNvPr>
          <p:cNvSpPr>
            <a:spLocks noGrp="1"/>
          </p:cNvSpPr>
          <p:nvPr>
            <p:ph idx="1"/>
          </p:nvPr>
        </p:nvSpPr>
        <p:spPr/>
        <p:txBody>
          <a:bodyPr/>
          <a:lstStyle/>
          <a:p>
            <a:r>
              <a:rPr lang="en-US" dirty="0"/>
              <a:t>Reactivity</a:t>
            </a:r>
          </a:p>
          <a:p>
            <a:r>
              <a:rPr lang="en-US" dirty="0"/>
              <a:t>Experimenter bias</a:t>
            </a:r>
          </a:p>
          <a:p>
            <a:r>
              <a:rPr lang="en-US" dirty="0"/>
              <a:t>Validity</a:t>
            </a:r>
          </a:p>
          <a:p>
            <a:r>
              <a:rPr lang="en-US" dirty="0"/>
              <a:t>Can’t always manipulate your IV of interest</a:t>
            </a:r>
          </a:p>
          <a:p>
            <a:endParaRPr lang="en-US" dirty="0"/>
          </a:p>
        </p:txBody>
      </p:sp>
    </p:spTree>
    <p:extLst>
      <p:ext uri="{BB962C8B-B14F-4D97-AF65-F5344CB8AC3E}">
        <p14:creationId xmlns:p14="http://schemas.microsoft.com/office/powerpoint/2010/main" val="73901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reactivity</a:t>
            </a:r>
          </a:p>
        </p:txBody>
      </p:sp>
      <p:sp>
        <p:nvSpPr>
          <p:cNvPr id="3" name="Content Placeholder 2"/>
          <p:cNvSpPr>
            <a:spLocks noGrp="1"/>
          </p:cNvSpPr>
          <p:nvPr>
            <p:ph idx="1"/>
          </p:nvPr>
        </p:nvSpPr>
        <p:spPr/>
        <p:txBody>
          <a:bodyPr/>
          <a:lstStyle/>
          <a:p>
            <a:r>
              <a:rPr lang="en-US" dirty="0"/>
              <a:t>Hawthorne effects</a:t>
            </a:r>
          </a:p>
          <a:p>
            <a:r>
              <a:rPr lang="en-US" dirty="0"/>
              <a:t>Demand characteristics</a:t>
            </a:r>
          </a:p>
          <a:p>
            <a:r>
              <a:rPr lang="en-US" dirty="0"/>
              <a:t>Placebo effect</a:t>
            </a:r>
          </a:p>
          <a:p>
            <a:r>
              <a:rPr lang="en-US" dirty="0"/>
              <a:t>Social desirability</a:t>
            </a:r>
          </a:p>
          <a:p>
            <a:endParaRPr lang="en-US" dirty="0"/>
          </a:p>
        </p:txBody>
      </p:sp>
    </p:spTree>
    <p:extLst>
      <p:ext uri="{BB962C8B-B14F-4D97-AF65-F5344CB8AC3E}">
        <p14:creationId xmlns:p14="http://schemas.microsoft.com/office/powerpoint/2010/main" val="236574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reduce reactivity</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0465781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335</TotalTime>
  <Words>1141</Words>
  <Application>Microsoft Office PowerPoint</Application>
  <PresentationFormat>Widescreen</PresentationFormat>
  <Paragraphs>132</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Trebuchet MS</vt:lpstr>
      <vt:lpstr>Berlin</vt:lpstr>
      <vt:lpstr>Advantages and Disadvantages of Experiments</vt:lpstr>
      <vt:lpstr>Your ‘Drunk Self’ May Actually be the Real You, According to Scientists</vt:lpstr>
      <vt:lpstr>PowerPoint Presentation</vt:lpstr>
      <vt:lpstr>Look at the article</vt:lpstr>
      <vt:lpstr>Winograd et al., 2017</vt:lpstr>
      <vt:lpstr>Advantages/disadvantages of experiments</vt:lpstr>
      <vt:lpstr>Disadvantages of experiments</vt:lpstr>
      <vt:lpstr>Types of reactivity</vt:lpstr>
      <vt:lpstr>Ways to reduce reactivity</vt:lpstr>
      <vt:lpstr>Ways to reduce experimenter bias</vt:lpstr>
      <vt:lpstr>Ways to increase external validity</vt:lpstr>
      <vt:lpstr>Within vs between designs</vt:lpstr>
      <vt:lpstr>Study example (IV; DV; CV; within, between or mixed; possible confound; reactivity; experimenter bias; n to have 10 per condition)</vt:lpstr>
    </vt:vector>
  </TitlesOfParts>
  <Company>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Problems to consider with experiments</dc:title>
  <dc:creator>Helen C Harton</dc:creator>
  <cp:lastModifiedBy>Helen C Harton</cp:lastModifiedBy>
  <cp:revision>25</cp:revision>
  <cp:lastPrinted>2022-04-04T02:46:40Z</cp:lastPrinted>
  <dcterms:created xsi:type="dcterms:W3CDTF">2019-03-21T17:57:11Z</dcterms:created>
  <dcterms:modified xsi:type="dcterms:W3CDTF">2024-04-02T21:45:52Z</dcterms:modified>
</cp:coreProperties>
</file>