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7580" autoAdjust="0"/>
  </p:normalViewPr>
  <p:slideViewPr>
    <p:cSldViewPr snapToGrid="0">
      <p:cViewPr varScale="1">
        <p:scale>
          <a:sx n="76" d="100"/>
          <a:sy n="76" d="100"/>
        </p:scale>
        <p:origin x="17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69C6FC-6630-4509-93DE-157F1B2543E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801B85-9BD5-4520-8EFF-B64A58656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10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0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3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7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52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51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44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8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72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1B85-9BD5-4520-8EFF-B64A586569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5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journal.com/internet/internet-use-in-class-leads-to-lower-test-scores/article/48266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m/news/amp/uk-england-leicestershire-56430112" TargetMode="External"/><Relationship Id="rId5" Type="http://schemas.openxmlformats.org/officeDocument/2006/relationships/hyperlink" Target="https://www.the-scientist.com/news-opinion/taller-people-more-prone-to-cancer-64995?utm_campaign=TS_DAILY%20NEWSLETTER_2018&amp;utm_source=hs_email&amp;utm_medium=email&amp;utm_content=66972764&amp;_hsenc=p2ANqtz-8i10v3xpcJurlQmMOzVX_NWaXiYWUzBgWTNsuGvEMJ8mu0OBtWkG7VTuzXm669heg_eod4Az2Le5IrnI_PIsTOqFkCug&amp;_hsmi=66972764" TargetMode="External"/><Relationship Id="rId4" Type="http://schemas.openxmlformats.org/officeDocument/2006/relationships/hyperlink" Target="https://hbr.org/2018/04/these-3-personality-traits-affect-what-you-earn-but-only-after-age-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lervigen.com/spurious-correlation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Correlations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a constant doesn’t affect the correlation</a:t>
            </a:r>
          </a:p>
          <a:p>
            <a:r>
              <a:rPr lang="en-US" dirty="0"/>
              <a:t>Reducing the range does</a:t>
            </a:r>
          </a:p>
          <a:p>
            <a:r>
              <a:rPr lang="en-US" dirty="0"/>
              <a:t>Having an outlier does </a:t>
            </a:r>
          </a:p>
        </p:txBody>
      </p:sp>
    </p:spTree>
    <p:extLst>
      <p:ext uri="{BB962C8B-B14F-4D97-AF65-F5344CB8AC3E}">
        <p14:creationId xmlns:p14="http://schemas.microsoft.com/office/powerpoint/2010/main" val="424281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interpret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between and height: .50</a:t>
            </a:r>
          </a:p>
          <a:p>
            <a:r>
              <a:rPr lang="en-US" dirty="0"/>
              <a:t>Participants who were older tended to be taller. </a:t>
            </a:r>
          </a:p>
          <a:p>
            <a:r>
              <a:rPr lang="en-US" dirty="0"/>
              <a:t>Correlation between age and weight: -.34</a:t>
            </a:r>
          </a:p>
          <a:p>
            <a:r>
              <a:rPr lang="en-US" dirty="0"/>
              <a:t>Participants who were older tended to weigh less. </a:t>
            </a:r>
          </a:p>
        </p:txBody>
      </p:sp>
    </p:spTree>
    <p:extLst>
      <p:ext uri="{BB962C8B-B14F-4D97-AF65-F5344CB8AC3E}">
        <p14:creationId xmlns:p14="http://schemas.microsoft.com/office/powerpoint/2010/main" val="347832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correlation? </a:t>
            </a:r>
          </a:p>
          <a:p>
            <a:r>
              <a:rPr lang="en-US" dirty="0"/>
              <a:t>r, Pearson’s r</a:t>
            </a:r>
          </a:p>
          <a:p>
            <a:r>
              <a:rPr lang="en-US" dirty="0"/>
              <a:t>Magnitude vs. sign vs. significance</a:t>
            </a:r>
          </a:p>
          <a:p>
            <a:r>
              <a:rPr lang="en-US" dirty="0"/>
              <a:t>Negative vs. positive correlation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867143"/>
              </p:ext>
            </p:extLst>
          </p:nvPr>
        </p:nvGraphicFramePr>
        <p:xfrm>
          <a:off x="1155700" y="2603500"/>
          <a:ext cx="85471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5’4”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5’8”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5’9”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50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Correlation&lt;&gt;Causation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Directional problem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variable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5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Internet use in class leads to lower test scores</a:t>
            </a:r>
            <a:endParaRPr lang="en-US" dirty="0"/>
          </a:p>
          <a:p>
            <a:r>
              <a:rPr lang="en-US" dirty="0">
                <a:hlinkClick r:id="rId4"/>
              </a:rPr>
              <a:t>These 3 personality traits affect what you earn—but only after age 40</a:t>
            </a:r>
            <a:endParaRPr lang="en-US" dirty="0"/>
          </a:p>
          <a:p>
            <a:r>
              <a:rPr lang="en-US" dirty="0">
                <a:hlinkClick r:id="rId5"/>
              </a:rPr>
              <a:t>Taller people more prone to cancer</a:t>
            </a:r>
            <a:endParaRPr lang="en-US" dirty="0"/>
          </a:p>
          <a:p>
            <a:r>
              <a:rPr lang="en-US" dirty="0" err="1"/>
              <a:t>Covid</a:t>
            </a:r>
            <a:r>
              <a:rPr lang="en-US" dirty="0">
                <a:hlinkClick r:id="rId6"/>
              </a:rPr>
              <a:t>: Slow walkers ‘more likely to die,’ study finds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8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Examples—3</a:t>
            </a:r>
            <a:r>
              <a:rPr lang="en-US" baseline="30000" dirty="0"/>
              <a:t>rd</a:t>
            </a:r>
            <a:r>
              <a:rPr lang="en-US" dirty="0"/>
              <a:t> variable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more ice cream being sold, the more deaths by drowning. </a:t>
            </a:r>
          </a:p>
          <a:p>
            <a:r>
              <a:rPr lang="en-US" dirty="0"/>
              <a:t>People who eat more lobster tend to live longer.</a:t>
            </a:r>
          </a:p>
          <a:p>
            <a:r>
              <a:rPr lang="en-US" dirty="0"/>
              <a:t>College students who drink more alcohol tend to have poorer grades.</a:t>
            </a:r>
          </a:p>
          <a:p>
            <a:r>
              <a:rPr lang="en-US" dirty="0"/>
              <a:t>The more storks nesting on N. European rooftops, the more births 9 months later. </a:t>
            </a:r>
          </a:p>
          <a:p>
            <a:r>
              <a:rPr lang="en-US" dirty="0"/>
              <a:t>Cities with more churches also tend to have more crime.</a:t>
            </a:r>
          </a:p>
          <a:p>
            <a:r>
              <a:rPr lang="en-US" dirty="0"/>
              <a:t>Teenage boys who participated in Boy Scouts commit fewer street crimes. </a:t>
            </a:r>
          </a:p>
          <a:p>
            <a:r>
              <a:rPr lang="en-US" dirty="0">
                <a:hlinkClick r:id="rId3"/>
              </a:rPr>
              <a:t>http://www.tylervigen.com/spurious-correlations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8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Scatterplots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9658" y="2641600"/>
            <a:ext cx="4263596" cy="3416300"/>
          </a:xfrm>
          <a:prstGeom prst="rect">
            <a:avLst/>
          </a:prstGeom>
        </p:spPr>
      </p:pic>
      <p:pic>
        <p:nvPicPr>
          <p:cNvPr id="1026" name="Picture 2" descr="Image result for scatterplot positive relation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254" y="648757"/>
            <a:ext cx="32480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scatterplot positive relationshi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5623" y="3030007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1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things that can bias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Truncated range</a:t>
            </a:r>
          </a:p>
          <a:p>
            <a:r>
              <a:rPr lang="en-US" dirty="0"/>
              <a:t>Outliers</a:t>
            </a:r>
          </a:p>
          <a:p>
            <a:r>
              <a:rPr lang="en-US" dirty="0"/>
              <a:t>Small n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974" y="2387600"/>
            <a:ext cx="475494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2910" y="2387600"/>
            <a:ext cx="480249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1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Cross-lagged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199" y="2603500"/>
            <a:ext cx="8222603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2400" y="6451600"/>
            <a:ext cx="410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Opree</a:t>
            </a:r>
            <a:r>
              <a:rPr lang="en-US" dirty="0"/>
              <a:t>, </a:t>
            </a:r>
            <a:r>
              <a:rPr lang="en-US" dirty="0" err="1"/>
              <a:t>Buijzen</a:t>
            </a:r>
            <a:r>
              <a:rPr lang="en-US" dirty="0"/>
              <a:t>, &amp; </a:t>
            </a:r>
            <a:r>
              <a:rPr lang="en-US" dirty="0" err="1"/>
              <a:t>Valkenburg</a:t>
            </a:r>
            <a:r>
              <a:rPr lang="en-US" dirty="0"/>
              <a:t>, 2012</a:t>
            </a:r>
          </a:p>
        </p:txBody>
      </p:sp>
    </p:spTree>
    <p:extLst>
      <p:ext uri="{BB962C8B-B14F-4D97-AF65-F5344CB8AC3E}">
        <p14:creationId xmlns:p14="http://schemas.microsoft.com/office/powerpoint/2010/main" val="290561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285</Words>
  <Application>Microsoft Office PowerPoint</Application>
  <PresentationFormat>Widescreen</PresentationFormat>
  <Paragraphs>79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Correlations</vt:lpstr>
      <vt:lpstr>Correlational studies</vt:lpstr>
      <vt:lpstr>Example</vt:lpstr>
      <vt:lpstr>Correlation&lt;&gt;Causation</vt:lpstr>
      <vt:lpstr>Headlines</vt:lpstr>
      <vt:lpstr>Examples—3rd variable problem</vt:lpstr>
      <vt:lpstr>Scatterplots</vt:lpstr>
      <vt:lpstr>3 things that can bias correlations</vt:lpstr>
      <vt:lpstr>Cross-lagged correlations</vt:lpstr>
      <vt:lpstr>Excel demo</vt:lpstr>
      <vt:lpstr>How to interpret correlations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2024-03-01T21:06:44Z</dcterms:created>
  <dcterms:modified xsi:type="dcterms:W3CDTF">2024-03-01T21:06:52Z</dcterms:modified>
</cp:coreProperties>
</file>