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8"/>
  </p:notesMasterIdLst>
  <p:sldIdLst>
    <p:sldId id="256" r:id="rId2"/>
    <p:sldId id="260" r:id="rId3"/>
    <p:sldId id="348" r:id="rId4"/>
    <p:sldId id="335" r:id="rId5"/>
    <p:sldId id="340" r:id="rId6"/>
    <p:sldId id="341" r:id="rId7"/>
    <p:sldId id="349" r:id="rId8"/>
    <p:sldId id="350" r:id="rId9"/>
    <p:sldId id="343" r:id="rId10"/>
    <p:sldId id="344" r:id="rId11"/>
    <p:sldId id="346" r:id="rId12"/>
    <p:sldId id="339" r:id="rId13"/>
    <p:sldId id="261" r:id="rId14"/>
    <p:sldId id="342" r:id="rId15"/>
    <p:sldId id="347" r:id="rId16"/>
    <p:sldId id="345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62088" autoAdjust="0"/>
  </p:normalViewPr>
  <p:slideViewPr>
    <p:cSldViewPr snapToGrid="0">
      <p:cViewPr varScale="1">
        <p:scale>
          <a:sx n="70" d="100"/>
          <a:sy n="70" d="100"/>
        </p:scale>
        <p:origin x="21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697D334-D008-463B-B657-A1A1F85AE80C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5295EC-0375-4824-A29C-83E6E16D8B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71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295EC-0375-4824-A29C-83E6E16D8B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24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D154E4-3982-4462-BA20-690C826264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42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D154E4-3982-4462-BA20-690C8262644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51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F7991D-67D1-4E84-8ADD-70E923C15BD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151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295EC-0375-4824-A29C-83E6E16D8B6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56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295EC-0375-4824-A29C-83E6E16D8B6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936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D154E4-3982-4462-BA20-690C8262644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218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295EC-0375-4824-A29C-83E6E16D8B6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94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154E4-3982-4462-BA20-690C826264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83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D154E4-3982-4462-BA20-690C826264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52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35086-4F04-463F-9F2A-0419CCB7906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37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295EC-0375-4824-A29C-83E6E16D8B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57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295EC-0375-4824-A29C-83E6E16D8B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33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295EC-0375-4824-A29C-83E6E16D8B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295EC-0375-4824-A29C-83E6E16D8B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32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5295EC-0375-4824-A29C-83E6E16D8B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43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ADA82B9-1751-4BB7-BB34-833712BCCC31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A7A86B8-E9DA-4F8E-8B3D-C1DC08EF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89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82B9-1751-4BB7-BB34-833712BCCC31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86B8-E9DA-4F8E-8B3D-C1DC08EF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8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82B9-1751-4BB7-BB34-833712BCCC31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86B8-E9DA-4F8E-8B3D-C1DC08EF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00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82B9-1751-4BB7-BB34-833712BCCC31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86B8-E9DA-4F8E-8B3D-C1DC08EF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56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82B9-1751-4BB7-BB34-833712BCCC31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86B8-E9DA-4F8E-8B3D-C1DC08EF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90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82B9-1751-4BB7-BB34-833712BCCC31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86B8-E9DA-4F8E-8B3D-C1DC08EF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30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82B9-1751-4BB7-BB34-833712BCCC31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86B8-E9DA-4F8E-8B3D-C1DC08EF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82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ADA82B9-1751-4BB7-BB34-833712BCCC31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86B8-E9DA-4F8E-8B3D-C1DC08EF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34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ADA82B9-1751-4BB7-BB34-833712BCCC31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86B8-E9DA-4F8E-8B3D-C1DC08EF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41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B09EA-A25D-4D3D-B697-C1BE72602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1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82B9-1751-4BB7-BB34-833712BCCC31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86B8-E9DA-4F8E-8B3D-C1DC08EF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9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82B9-1751-4BB7-BB34-833712BCCC31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86B8-E9DA-4F8E-8B3D-C1DC08EF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3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82B9-1751-4BB7-BB34-833712BCCC31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86B8-E9DA-4F8E-8B3D-C1DC08EF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9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82B9-1751-4BB7-BB34-833712BCCC31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86B8-E9DA-4F8E-8B3D-C1DC08EF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5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82B9-1751-4BB7-BB34-833712BCCC31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86B8-E9DA-4F8E-8B3D-C1DC08EF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4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82B9-1751-4BB7-BB34-833712BCCC31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86B8-E9DA-4F8E-8B3D-C1DC08EF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82B9-1751-4BB7-BB34-833712BCCC31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86B8-E9DA-4F8E-8B3D-C1DC08EF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6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82B9-1751-4BB7-BB34-833712BCCC31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86B8-E9DA-4F8E-8B3D-C1DC08EF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9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ADA82B9-1751-4BB7-BB34-833712BCCC31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A7A86B8-E9DA-4F8E-8B3D-C1DC08EF4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4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8DCE5-4B1C-485A-B301-2C606E1037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Issues with Surveys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DC6D2C-DF74-428E-B544-ACDC49FCBD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975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27965-1C5F-4BFC-8CE4-DA3D7A56E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DCF25-2637-4F07-8727-1977DAF71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Open-ended vs. close-ended</a:t>
            </a:r>
          </a:p>
          <a:p>
            <a:r>
              <a:rPr lang="en-US" dirty="0"/>
              <a:t>Rating scale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209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58E9A-3C87-4043-A068-75579A7E5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type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415B2-B12F-4C63-B5A8-19877605B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one issue mattered most to you in deciding how you voted for President? (2008 election)</a:t>
            </a:r>
          </a:p>
          <a:p>
            <a:pPr lvl="1"/>
            <a:r>
              <a:rPr lang="en-US" dirty="0"/>
              <a:t>Open-ended: 35% said economy</a:t>
            </a:r>
          </a:p>
          <a:p>
            <a:pPr lvl="1"/>
            <a:r>
              <a:rPr lang="en-US" dirty="0"/>
              <a:t>Close-ended (1 of 5 options, plus other): 58%</a:t>
            </a:r>
          </a:p>
          <a:p>
            <a:pPr lvl="1"/>
            <a:r>
              <a:rPr lang="en-US" dirty="0"/>
              <a:t>Open-ended: 43% mentioned something not included in options</a:t>
            </a:r>
          </a:p>
          <a:p>
            <a:pPr lvl="1"/>
            <a:r>
              <a:rPr lang="en-US" dirty="0"/>
              <a:t>Close-ended: only 8% did</a:t>
            </a:r>
          </a:p>
        </p:txBody>
      </p:sp>
    </p:spTree>
    <p:extLst>
      <p:ext uri="{BB962C8B-B14F-4D97-AF65-F5344CB8AC3E}">
        <p14:creationId xmlns:p14="http://schemas.microsoft.com/office/powerpoint/2010/main" val="2715211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option example</a:t>
            </a:r>
            <a:endParaRPr lang="en-US" sz="2000" dirty="0"/>
          </a:p>
        </p:txBody>
      </p:sp>
      <p:sp>
        <p:nvSpPr>
          <p:cNvPr id="18435" name="Rectangle 18"/>
          <p:cNvSpPr>
            <a:spLocks noChangeArrowheads="1"/>
          </p:cNvSpPr>
          <p:nvPr/>
        </p:nvSpPr>
        <p:spPr bwMode="auto">
          <a:xfrm>
            <a:off x="1487557" y="2832080"/>
            <a:ext cx="8077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How often do you exercise? </a:t>
            </a:r>
          </a:p>
          <a:p>
            <a:r>
              <a:rPr lang="en-US" dirty="0"/>
              <a:t>    Infrequently     17%</a:t>
            </a:r>
          </a:p>
          <a:p>
            <a:r>
              <a:rPr lang="en-US" dirty="0"/>
              <a:t>    Occasionally    48%</a:t>
            </a:r>
          </a:p>
          <a:p>
            <a:r>
              <a:rPr lang="en-US" dirty="0"/>
              <a:t>    Often	     35%</a:t>
            </a:r>
          </a:p>
          <a:p>
            <a:endParaRPr lang="en-US" dirty="0"/>
          </a:p>
          <a:p>
            <a:r>
              <a:rPr lang="en-US" i="1" dirty="0"/>
              <a:t>In the last six months, how often have you engaged in at least 20 minutes of aerobic activity? </a:t>
            </a:r>
          </a:p>
          <a:p>
            <a:endParaRPr lang="en-US" dirty="0"/>
          </a:p>
          <a:p>
            <a:r>
              <a:rPr lang="en-US" dirty="0"/>
              <a:t>Almost never          17%                          3x/week             15%</a:t>
            </a:r>
          </a:p>
          <a:p>
            <a:r>
              <a:rPr lang="en-US" dirty="0"/>
              <a:t>Less than 1x/week  13%                          4x/week             15%</a:t>
            </a:r>
          </a:p>
          <a:p>
            <a:r>
              <a:rPr lang="en-US" dirty="0"/>
              <a:t>1x/week                  12%                          &gt;4x/week           13%</a:t>
            </a:r>
          </a:p>
          <a:p>
            <a:r>
              <a:rPr lang="en-US" dirty="0"/>
              <a:t>2x/week                  15%</a:t>
            </a:r>
          </a:p>
        </p:txBody>
      </p:sp>
    </p:spTree>
    <p:extLst>
      <p:ext uri="{BB962C8B-B14F-4D97-AF65-F5344CB8AC3E}">
        <p14:creationId xmlns:p14="http://schemas.microsoft.com/office/powerpoint/2010/main" val="1051413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6C120-E55A-4355-AD37-851ADBFA7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0B340-28E6-481B-A82B-B23543400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My electric bill is usually</a:t>
            </a:r>
          </a:p>
          <a:p>
            <a:pPr lvl="1"/>
            <a:r>
              <a:rPr lang="en-US" dirty="0"/>
              <a:t>Less than $50/month</a:t>
            </a:r>
          </a:p>
          <a:p>
            <a:pPr lvl="1"/>
            <a:r>
              <a:rPr lang="en-US" dirty="0"/>
              <a:t>$50-100/month</a:t>
            </a:r>
          </a:p>
          <a:p>
            <a:pPr lvl="1"/>
            <a:r>
              <a:rPr lang="en-US" dirty="0"/>
              <a:t>$100-200/month</a:t>
            </a:r>
          </a:p>
          <a:p>
            <a:pPr lvl="1"/>
            <a:r>
              <a:rPr lang="en-US" dirty="0"/>
              <a:t>$200-500/month</a:t>
            </a:r>
          </a:p>
          <a:p>
            <a:r>
              <a:rPr lang="en-US" dirty="0"/>
              <a:t>How do you think the President is doing? </a:t>
            </a:r>
          </a:p>
          <a:p>
            <a:pPr lvl="1"/>
            <a:r>
              <a:rPr lang="en-US" dirty="0"/>
              <a:t>Okay</a:t>
            </a:r>
          </a:p>
          <a:p>
            <a:pPr lvl="1"/>
            <a:r>
              <a:rPr lang="en-US" dirty="0"/>
              <a:t>Good</a:t>
            </a:r>
          </a:p>
          <a:p>
            <a:pPr lvl="1"/>
            <a:r>
              <a:rPr lang="en-US" dirty="0"/>
              <a:t>Great</a:t>
            </a:r>
          </a:p>
          <a:p>
            <a:pPr lvl="1"/>
            <a:r>
              <a:rPr lang="en-US" dirty="0"/>
              <a:t>Amazing!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16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B7AB8-0353-4A5E-89DE-3C9119EB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90198-75AD-42A8-B743-7D9B6BB59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ideal number of lifetime sexual partners?</a:t>
            </a:r>
          </a:p>
          <a:p>
            <a:pPr lvl="1"/>
            <a:r>
              <a:rPr lang="en-US" dirty="0"/>
              <a:t>0								1-5</a:t>
            </a:r>
          </a:p>
          <a:p>
            <a:pPr lvl="1"/>
            <a:r>
              <a:rPr lang="en-US" dirty="0"/>
              <a:t>1								6-10</a:t>
            </a:r>
          </a:p>
          <a:p>
            <a:pPr lvl="1"/>
            <a:r>
              <a:rPr lang="en-US" dirty="0"/>
              <a:t>2								11-15</a:t>
            </a:r>
          </a:p>
          <a:p>
            <a:pPr lvl="1"/>
            <a:r>
              <a:rPr lang="en-US" dirty="0"/>
              <a:t>More than 2					more than 15</a:t>
            </a:r>
          </a:p>
        </p:txBody>
      </p:sp>
    </p:spTree>
    <p:extLst>
      <p:ext uri="{BB962C8B-B14F-4D97-AF65-F5344CB8AC3E}">
        <p14:creationId xmlns:p14="http://schemas.microsoft.com/office/powerpoint/2010/main" val="1701473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4000C-D429-43C4-A0A1-63EB7BA3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option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0A87B-D411-49E9-9DD2-B3D54AC05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Recency effect: On phone tend to choose last</a:t>
            </a:r>
          </a:p>
          <a:p>
            <a:r>
              <a:rPr lang="en-US" dirty="0"/>
              <a:t>Primacy effect: In print, tend to choose first</a:t>
            </a:r>
          </a:p>
          <a:p>
            <a:r>
              <a:rPr lang="en-US" dirty="0"/>
              <a:t>If they aren’t continuous (e.g., strongly disagree to strongly agree), then randomize the order</a:t>
            </a:r>
          </a:p>
          <a:p>
            <a:r>
              <a:rPr lang="en-US" dirty="0"/>
              <a:t>Make sure all options are available and clear and seem socially desirable</a:t>
            </a:r>
          </a:p>
        </p:txBody>
      </p:sp>
    </p:spTree>
    <p:extLst>
      <p:ext uri="{BB962C8B-B14F-4D97-AF65-F5344CB8AC3E}">
        <p14:creationId xmlns:p14="http://schemas.microsoft.com/office/powerpoint/2010/main" val="52748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A292-5352-4807-BBEA-8CFCB5C36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items BRUSCO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7E917-BF22-4856-B470-0923CC556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Brief (few words as possible)</a:t>
            </a:r>
          </a:p>
          <a:p>
            <a:r>
              <a:rPr lang="en-US" dirty="0"/>
              <a:t>Relevant (don’t ask if you don’t need to)</a:t>
            </a:r>
          </a:p>
          <a:p>
            <a:r>
              <a:rPr lang="en-US" dirty="0"/>
              <a:t>Unambiguous (make sure item is clearly understood)</a:t>
            </a:r>
          </a:p>
          <a:p>
            <a:r>
              <a:rPr lang="en-US" dirty="0"/>
              <a:t>Specific (asks a specific thing clearly)</a:t>
            </a:r>
          </a:p>
          <a:p>
            <a:r>
              <a:rPr lang="en-US" dirty="0"/>
              <a:t>Objective (not leading)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B1DD05-B4A9-4C10-B20F-FD06DA3900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2068" y="2502957"/>
            <a:ext cx="4038600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2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surveys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wording</a:t>
            </a:r>
          </a:p>
          <a:p>
            <a:r>
              <a:rPr lang="en-US" dirty="0"/>
              <a:t>Question order</a:t>
            </a:r>
          </a:p>
          <a:p>
            <a:r>
              <a:rPr lang="en-US" dirty="0"/>
              <a:t>Question type</a:t>
            </a:r>
          </a:p>
          <a:p>
            <a:r>
              <a:rPr lang="en-US" dirty="0"/>
              <a:t>Response type/order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49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CCDC3-6D9E-450A-98A8-E58DCD789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wording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8D9B6-4E7E-4A86-8DE5-22AD601FB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Jan 2003, Pew Research Center survey</a:t>
            </a:r>
          </a:p>
          <a:p>
            <a:r>
              <a:rPr lang="en-US" dirty="0"/>
              <a:t>Do you favor or oppose taking military action in Iraq to end Saddam Hussein’s rule?               68% favored, 25% opposed</a:t>
            </a:r>
          </a:p>
          <a:p>
            <a:r>
              <a:rPr lang="en-US" dirty="0"/>
              <a:t>Do you favor or oppose taking military action in Iraq to end Saddam Hussein’s rule even if it meant that U.S. forces might suffer thousands of casualties?                     43% favored, 49% opposed</a:t>
            </a:r>
          </a:p>
        </p:txBody>
      </p:sp>
    </p:spTree>
    <p:extLst>
      <p:ext uri="{BB962C8B-B14F-4D97-AF65-F5344CB8AC3E}">
        <p14:creationId xmlns:p14="http://schemas.microsoft.com/office/powerpoint/2010/main" val="1948979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likely are you to vote for Proposition 47?</a:t>
            </a:r>
          </a:p>
          <a:p>
            <a:r>
              <a:rPr lang="en-US" dirty="0"/>
              <a:t>I eat a lot of carbs.</a:t>
            </a:r>
          </a:p>
          <a:p>
            <a:r>
              <a:rPr lang="en-US" dirty="0"/>
              <a:t>Atheists should not be allowed to adopt children.</a:t>
            </a:r>
          </a:p>
          <a:p>
            <a:r>
              <a:rPr lang="en-US" dirty="0"/>
              <a:t>I intend to eat less meat in the next month. </a:t>
            </a:r>
          </a:p>
          <a:p>
            <a:r>
              <a:rPr lang="en-US" dirty="0"/>
              <a:t>Do you agree that parking is a problem on campus?</a:t>
            </a:r>
          </a:p>
          <a:p>
            <a:r>
              <a:rPr lang="en-US" dirty="0"/>
              <a:t>If I saw someone who was hurt and I was in a hurry, I’d probably just walk on by.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the problem</a:t>
            </a:r>
          </a:p>
        </p:txBody>
      </p:sp>
    </p:spTree>
    <p:extLst>
      <p:ext uri="{BB962C8B-B14F-4D97-AF65-F5344CB8AC3E}">
        <p14:creationId xmlns:p14="http://schemas.microsoft.com/office/powerpoint/2010/main" val="760072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0C695-8D96-4EC3-8147-207752D53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4CFF2-98A5-4EC3-944C-37E960A71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did you move to Cedar Falls? </a:t>
            </a:r>
          </a:p>
          <a:p>
            <a:r>
              <a:rPr lang="en-US" dirty="0"/>
              <a:t>On days when you drink alcohol, how many drinks do you usually have?</a:t>
            </a:r>
          </a:p>
          <a:p>
            <a:r>
              <a:rPr lang="en-US" dirty="0"/>
              <a:t>I feel completely secure in facing unknown new situations because I know that my partner will never let me down.</a:t>
            </a:r>
          </a:p>
          <a:p>
            <a:r>
              <a:rPr lang="en-US" dirty="0"/>
              <a:t>How long have you been married? </a:t>
            </a:r>
          </a:p>
          <a:p>
            <a:r>
              <a:rPr lang="en-US" dirty="0"/>
              <a:t>I feel I do not have much to be proud of. </a:t>
            </a:r>
          </a:p>
          <a:p>
            <a:r>
              <a:rPr lang="en-US" dirty="0"/>
              <a:t>I exercise 3 times per week.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021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A82CC-89F7-47EC-A0E0-F15C718F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wording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155DA-D533-4000-AB14-86A75D6F8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9773601" cy="3841545"/>
          </a:xfrm>
        </p:spPr>
        <p:txBody>
          <a:bodyPr/>
          <a:lstStyle/>
          <a:p>
            <a:r>
              <a:rPr lang="en-US" dirty="0"/>
              <a:t>AVOID:</a:t>
            </a:r>
          </a:p>
          <a:p>
            <a:pPr lvl="1"/>
            <a:r>
              <a:rPr lang="en-US" dirty="0"/>
              <a:t>Negative statements (confusing)</a:t>
            </a:r>
          </a:p>
          <a:p>
            <a:pPr lvl="1"/>
            <a:r>
              <a:rPr lang="en-US" dirty="0"/>
              <a:t>Double barrel items</a:t>
            </a:r>
          </a:p>
          <a:p>
            <a:pPr lvl="1"/>
            <a:r>
              <a:rPr lang="en-US" dirty="0"/>
              <a:t>Items where “agree” could mean more than one thing</a:t>
            </a:r>
          </a:p>
          <a:p>
            <a:pPr lvl="1"/>
            <a:r>
              <a:rPr lang="en-US" dirty="0"/>
              <a:t>Items affected by social desirability</a:t>
            </a:r>
          </a:p>
          <a:p>
            <a:pPr lvl="1"/>
            <a:r>
              <a:rPr lang="en-US" dirty="0"/>
              <a:t>Items people wouldn’t know or can’t answer</a:t>
            </a:r>
          </a:p>
          <a:p>
            <a:pPr lvl="1"/>
            <a:r>
              <a:rPr lang="en-US" dirty="0"/>
              <a:t>Charged words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6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89ECC-1F4D-4A1C-923D-664A71FB6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order example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DB48036-3D76-4DB3-903F-B83AFE5D1D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78108" y="2129690"/>
            <a:ext cx="7123699" cy="453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10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23356-759F-4A21-9C18-5E9B5AD50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DEDF2-3965-4FD1-A462-0B9D979B4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Asking about marital satisfaction and then life satisfaction</a:t>
            </a:r>
          </a:p>
          <a:p>
            <a:r>
              <a:rPr lang="en-US" dirty="0"/>
              <a:t>Asking about whether Democrats should do more to work with Republicans and then the opposite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80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D3C7E-0CF1-4FBB-A38F-1A648BC4E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order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62F64-774B-467A-97B2-50CE9DD88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Item-order effect</a:t>
            </a:r>
          </a:p>
          <a:p>
            <a:r>
              <a:rPr lang="en-US" dirty="0"/>
              <a:t>Contrast vs. assimilation effects</a:t>
            </a:r>
          </a:p>
          <a:p>
            <a:r>
              <a:rPr lang="en-US" dirty="0"/>
              <a:t>To fix:</a:t>
            </a:r>
          </a:p>
          <a:p>
            <a:pPr lvl="1"/>
            <a:r>
              <a:rPr lang="en-US" dirty="0"/>
              <a:t>Randomize or counterbalance order</a:t>
            </a:r>
          </a:p>
          <a:p>
            <a:pPr lvl="1"/>
            <a:r>
              <a:rPr lang="en-US" dirty="0"/>
              <a:t>Ask general and then specific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873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671</Words>
  <Application>Microsoft Office PowerPoint</Application>
  <PresentationFormat>Widescreen</PresentationFormat>
  <Paragraphs>107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Ion Boardroom</vt:lpstr>
      <vt:lpstr>Issues with Surveys</vt:lpstr>
      <vt:lpstr>Issues with surveys</vt:lpstr>
      <vt:lpstr>Question wording example</vt:lpstr>
      <vt:lpstr>Find the problem</vt:lpstr>
      <vt:lpstr>Find the problem</vt:lpstr>
      <vt:lpstr>Summary of wording issues</vt:lpstr>
      <vt:lpstr>Question order example</vt:lpstr>
      <vt:lpstr>Find the problem</vt:lpstr>
      <vt:lpstr>Question order summary</vt:lpstr>
      <vt:lpstr>Question type</vt:lpstr>
      <vt:lpstr>Question type example</vt:lpstr>
      <vt:lpstr>Response option example</vt:lpstr>
      <vt:lpstr>Find the problem</vt:lpstr>
      <vt:lpstr>Find the problem</vt:lpstr>
      <vt:lpstr>Response option summary</vt:lpstr>
      <vt:lpstr>Keep items BRUSCO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2024-03-01T21:02:36Z</dcterms:created>
  <dcterms:modified xsi:type="dcterms:W3CDTF">2024-03-01T21:02:43Z</dcterms:modified>
</cp:coreProperties>
</file>