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63" r:id="rId4"/>
    <p:sldId id="269" r:id="rId5"/>
    <p:sldId id="274" r:id="rId6"/>
    <p:sldId id="266" r:id="rId7"/>
    <p:sldId id="275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67819" autoAdjust="0"/>
  </p:normalViewPr>
  <p:slideViewPr>
    <p:cSldViewPr snapToGrid="0">
      <p:cViewPr varScale="1">
        <p:scale>
          <a:sx n="77" d="100"/>
          <a:sy n="77" d="100"/>
        </p:scale>
        <p:origin x="17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D7E923-F929-40F9-8EFC-E2AE3A4DDD6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4ED2C2-3196-43D8-B811-5F1E63FF7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1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17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96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02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1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4ED2C2-3196-43D8-B811-5F1E63FF78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51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observation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7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observational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Naturalistic observation</a:t>
            </a:r>
          </a:p>
          <a:p>
            <a:pPr lvl="1"/>
            <a:r>
              <a:rPr lang="en-US" dirty="0"/>
              <a:t>Disguised</a:t>
            </a:r>
          </a:p>
          <a:p>
            <a:pPr lvl="1"/>
            <a:r>
              <a:rPr lang="en-US" dirty="0"/>
              <a:t>Undisguised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tse2.mm.bing.net/th?id=OIP.Y4rp1LcLJKLszs4P6kChnQHaEJ&amp;pid=Api&amp;P=0&amp;h=220">
            <a:extLst>
              <a:ext uri="{FF2B5EF4-FFF2-40B4-BE49-F238E27FC236}">
                <a16:creationId xmlns:a16="http://schemas.microsoft.com/office/drawing/2014/main" id="{8C2B9383-C6B7-42F1-8FD3-38EC75EED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59" y="3038072"/>
            <a:ext cx="5084455" cy="284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48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Participant observation</a:t>
            </a:r>
          </a:p>
          <a:p>
            <a:pPr lvl="1"/>
            <a:r>
              <a:rPr lang="en-US" sz="2000" dirty="0"/>
              <a:t>Covert (disguised)</a:t>
            </a:r>
          </a:p>
          <a:p>
            <a:pPr lvl="1"/>
            <a:r>
              <a:rPr lang="en-US" sz="2000" dirty="0"/>
              <a:t>Overt (undisguised)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  <p:pic>
        <p:nvPicPr>
          <p:cNvPr id="2050" name="Picture 2" descr="https://tse2.mm.bing.net/th?id=OIP.V_QsfKXKtA1TbyIl5laPcgAAAA&amp;pid=Api&amp;P=0&amp;h=220">
            <a:extLst>
              <a:ext uri="{FF2B5EF4-FFF2-40B4-BE49-F238E27FC236}">
                <a16:creationId xmlns:a16="http://schemas.microsoft.com/office/drawing/2014/main" id="{9DE934C4-872D-4517-9B4D-F32429F0A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29" y="2696850"/>
            <a:ext cx="3757733" cy="246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15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types of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Systematic observation</a:t>
            </a:r>
          </a:p>
          <a:p>
            <a:r>
              <a:rPr lang="en-US" dirty="0"/>
              <a:t>Case studies</a:t>
            </a:r>
          </a:p>
          <a:p>
            <a:pPr lvl="1"/>
            <a:r>
              <a:rPr lang="en-US" sz="1800" dirty="0"/>
              <a:t>Deviant case analysis</a:t>
            </a:r>
          </a:p>
          <a:p>
            <a:r>
              <a:rPr lang="en-US" dirty="0"/>
              <a:t>Archival research</a:t>
            </a:r>
          </a:p>
          <a:p>
            <a:pPr lvl="1"/>
            <a:r>
              <a:rPr lang="en-US" dirty="0"/>
              <a:t>Content analysis</a:t>
            </a:r>
          </a:p>
        </p:txBody>
      </p:sp>
      <p:pic>
        <p:nvPicPr>
          <p:cNvPr id="3076" name="Picture 4" descr="https://tse2.explicit.bing.net/th?id=OIP.xGTUfJe1xb6ruZufNh-9rgHaEx&amp;pid=Api&amp;P=0&amp;h=220">
            <a:extLst>
              <a:ext uri="{FF2B5EF4-FFF2-40B4-BE49-F238E27FC236}">
                <a16:creationId xmlns:a16="http://schemas.microsoft.com/office/drawing/2014/main" id="{F90C3D55-9A52-4B58-B370-24CE60587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584" y="2216150"/>
            <a:ext cx="32480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tse1.explicit.bing.net/th?id=OIP.4CYquRcitrfAP_PwTzo9-AHaE7&amp;pid=Api&amp;P=0&amp;h=220">
            <a:extLst>
              <a:ext uri="{FF2B5EF4-FFF2-40B4-BE49-F238E27FC236}">
                <a16:creationId xmlns:a16="http://schemas.microsoft.com/office/drawing/2014/main" id="{2490E161-C659-48CD-A929-B4D07E0B1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308" y="3788832"/>
            <a:ext cx="31527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tse1.mm.bing.net/th?id=OIP.I35bkun7yBsmWC_8VAQWGgHaE1&amp;pid=Api&amp;P=0&amp;h=220">
            <a:extLst>
              <a:ext uri="{FF2B5EF4-FFF2-40B4-BE49-F238E27FC236}">
                <a16:creationId xmlns:a16="http://schemas.microsoft.com/office/drawing/2014/main" id="{9FA92E60-D971-47DE-9404-5012CB76F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15" y="4533899"/>
            <a:ext cx="32099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4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704727"/>
            <a:ext cx="8761414" cy="1685008"/>
          </a:xfrm>
        </p:spPr>
        <p:txBody>
          <a:bodyPr/>
          <a:lstStyle/>
          <a:p>
            <a:r>
              <a:rPr lang="en-US" sz="2400" dirty="0"/>
              <a:t>Write the best observational method (and a short description of how you would do the study with specific suggested measures) for each study.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1.  You’re interested in studying how many students read the </a:t>
            </a:r>
            <a:r>
              <a:rPr lang="en-US" u="sng" dirty="0"/>
              <a:t>Northern Iowan</a:t>
            </a:r>
            <a:r>
              <a:rPr lang="en-US" dirty="0"/>
              <a:t>. </a:t>
            </a:r>
          </a:p>
          <a:p>
            <a:r>
              <a:rPr lang="en-US" dirty="0"/>
              <a:t>  2. You’re interested in the causes of obsessive compulsive disorder in a client you’ve been seeing for two years.</a:t>
            </a:r>
          </a:p>
          <a:p>
            <a:r>
              <a:rPr lang="en-US" dirty="0"/>
              <a:t>3. You want to learn how fraternities affect university socialization. </a:t>
            </a:r>
          </a:p>
          <a:p>
            <a:r>
              <a:rPr lang="en-US" dirty="0"/>
              <a:t> 4. You are interested in the matching hypothesis of attraction (that people generally choose partners that are at about the same level of attractiveness as themselves).</a:t>
            </a:r>
          </a:p>
          <a:p>
            <a:r>
              <a:rPr lang="en-US" dirty="0"/>
              <a:t>5. You want to study how cult leaders induce people to follow them. </a:t>
            </a:r>
          </a:p>
          <a:p>
            <a:r>
              <a:rPr lang="en-US" dirty="0"/>
              <a:t>6. You want to study the causes of alcoholism. You have two twins available to observe—one is an alcoholic and one isn’t.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7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structured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an observable measure</a:t>
            </a:r>
          </a:p>
          <a:p>
            <a:r>
              <a:rPr lang="en-US" dirty="0"/>
              <a:t>Select setting and mode of observation</a:t>
            </a:r>
          </a:p>
          <a:p>
            <a:r>
              <a:rPr lang="en-US" dirty="0"/>
              <a:t>Select sampling strategy</a:t>
            </a:r>
          </a:p>
          <a:p>
            <a:r>
              <a:rPr lang="en-US" dirty="0"/>
              <a:t>Train the observers </a:t>
            </a:r>
          </a:p>
          <a:p>
            <a:pPr lvl="1"/>
            <a:r>
              <a:rPr lang="en-US" dirty="0"/>
              <a:t>Inter-rater reliability</a:t>
            </a:r>
          </a:p>
          <a:p>
            <a:r>
              <a:rPr lang="en-US" dirty="0"/>
              <a:t>Analyze the data</a:t>
            </a:r>
          </a:p>
        </p:txBody>
      </p:sp>
    </p:spTree>
    <p:extLst>
      <p:ext uri="{BB962C8B-B14F-4D97-AF65-F5344CB8AC3E}">
        <p14:creationId xmlns:p14="http://schemas.microsoft.com/office/powerpoint/2010/main" val="95429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1C4F5-71FF-44E0-8220-2B82775C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a structured 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6D3B1-C74C-490F-9481-2E8AB4E42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31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226</Words>
  <Application>Microsoft Office PowerPoint</Application>
  <PresentationFormat>Widescreen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 Boardroom</vt:lpstr>
      <vt:lpstr>Types of observation</vt:lpstr>
      <vt:lpstr>Types of observational studies</vt:lpstr>
      <vt:lpstr>Types of observation</vt:lpstr>
      <vt:lpstr>More types of observation</vt:lpstr>
      <vt:lpstr>Write the best observational method (and a short description of how you would do the study with specific suggested measures) for each study.  </vt:lpstr>
      <vt:lpstr>Steps in structured observation</vt:lpstr>
      <vt:lpstr>Do a structured observation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2024-02-28T03:43:55Z</dcterms:created>
  <dcterms:modified xsi:type="dcterms:W3CDTF">2024-02-28T03:44:01Z</dcterms:modified>
</cp:coreProperties>
</file>