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14" r:id="rId1"/>
  </p:sldMasterIdLst>
  <p:notesMasterIdLst>
    <p:notesMasterId r:id="rId14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9" r:id="rId11"/>
    <p:sldId id="271" r:id="rId12"/>
    <p:sldId id="270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79738" autoAdjust="0"/>
  </p:normalViewPr>
  <p:slideViewPr>
    <p:cSldViewPr snapToGrid="0">
      <p:cViewPr varScale="1">
        <p:scale>
          <a:sx n="87" d="100"/>
          <a:sy n="87" d="100"/>
        </p:scale>
        <p:origin x="7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F1AEF7-4CB1-42B0-A15E-A6FAEBF5E98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97A277D-76AE-45BB-B084-BFF95166E24C}">
      <dgm:prSet phldrT="[Text]"/>
      <dgm:spPr/>
      <dgm:t>
        <a:bodyPr/>
        <a:lstStyle/>
        <a:p>
          <a:r>
            <a:rPr lang="en-US" dirty="0"/>
            <a:t>Nominal</a:t>
          </a:r>
        </a:p>
        <a:p>
          <a:r>
            <a:rPr lang="en-US" dirty="0"/>
            <a:t>(difference)</a:t>
          </a:r>
        </a:p>
      </dgm:t>
    </dgm:pt>
    <dgm:pt modelId="{49F724F1-8393-43B8-A2C1-71FD957E625E}" type="parTrans" cxnId="{D4B81529-91A8-4B29-81DE-B671F3A3AE2E}">
      <dgm:prSet/>
      <dgm:spPr/>
      <dgm:t>
        <a:bodyPr/>
        <a:lstStyle/>
        <a:p>
          <a:endParaRPr lang="en-US"/>
        </a:p>
      </dgm:t>
    </dgm:pt>
    <dgm:pt modelId="{24725C16-31A7-41B4-99B0-09B820315327}" type="sibTrans" cxnId="{D4B81529-91A8-4B29-81DE-B671F3A3AE2E}">
      <dgm:prSet/>
      <dgm:spPr/>
      <dgm:t>
        <a:bodyPr/>
        <a:lstStyle/>
        <a:p>
          <a:endParaRPr lang="en-US"/>
        </a:p>
      </dgm:t>
    </dgm:pt>
    <dgm:pt modelId="{CF384C1A-42DC-4C82-AE27-F50D068CDDF4}">
      <dgm:prSet phldrT="[Text]"/>
      <dgm:spPr/>
      <dgm:t>
        <a:bodyPr/>
        <a:lstStyle/>
        <a:p>
          <a:r>
            <a:rPr lang="en-US" dirty="0"/>
            <a:t>Ordinal (magnitude)</a:t>
          </a:r>
        </a:p>
      </dgm:t>
    </dgm:pt>
    <dgm:pt modelId="{34808E49-92E1-40A6-85BD-17CCF8E57DC5}" type="parTrans" cxnId="{0F8A6F00-C75E-4AB2-A73E-FAD1FAE8C77F}">
      <dgm:prSet/>
      <dgm:spPr/>
      <dgm:t>
        <a:bodyPr/>
        <a:lstStyle/>
        <a:p>
          <a:endParaRPr lang="en-US"/>
        </a:p>
      </dgm:t>
    </dgm:pt>
    <dgm:pt modelId="{1BEEC706-7A46-4F41-832B-7D42D7147AC2}" type="sibTrans" cxnId="{0F8A6F00-C75E-4AB2-A73E-FAD1FAE8C77F}">
      <dgm:prSet/>
      <dgm:spPr/>
      <dgm:t>
        <a:bodyPr/>
        <a:lstStyle/>
        <a:p>
          <a:endParaRPr lang="en-US"/>
        </a:p>
      </dgm:t>
    </dgm:pt>
    <dgm:pt modelId="{88C2AB63-C743-4423-B4D5-C7217C23A0B0}">
      <dgm:prSet phldrT="[Text]"/>
      <dgm:spPr/>
      <dgm:t>
        <a:bodyPr/>
        <a:lstStyle/>
        <a:p>
          <a:r>
            <a:rPr lang="en-US" dirty="0"/>
            <a:t>Interval </a:t>
          </a:r>
        </a:p>
        <a:p>
          <a:r>
            <a:rPr lang="en-US" dirty="0"/>
            <a:t>(equal intervals)</a:t>
          </a:r>
        </a:p>
      </dgm:t>
    </dgm:pt>
    <dgm:pt modelId="{FC0740B1-8150-48EE-9619-DF6624C92C77}" type="parTrans" cxnId="{0F183E89-28D9-4CC0-9938-631AF2A3E6E5}">
      <dgm:prSet/>
      <dgm:spPr/>
      <dgm:t>
        <a:bodyPr/>
        <a:lstStyle/>
        <a:p>
          <a:endParaRPr lang="en-US"/>
        </a:p>
      </dgm:t>
    </dgm:pt>
    <dgm:pt modelId="{468D822F-4490-42D0-B106-F458DCAD3899}" type="sibTrans" cxnId="{0F183E89-28D9-4CC0-9938-631AF2A3E6E5}">
      <dgm:prSet/>
      <dgm:spPr/>
      <dgm:t>
        <a:bodyPr/>
        <a:lstStyle/>
        <a:p>
          <a:endParaRPr lang="en-US"/>
        </a:p>
      </dgm:t>
    </dgm:pt>
    <dgm:pt modelId="{64A3A35A-DEC1-4EA0-82F4-DA13B93FDA2C}">
      <dgm:prSet phldrT="[Text]"/>
      <dgm:spPr/>
      <dgm:t>
        <a:bodyPr/>
        <a:lstStyle/>
        <a:p>
          <a:r>
            <a:rPr lang="en-US" dirty="0"/>
            <a:t>Ratio</a:t>
          </a:r>
        </a:p>
        <a:p>
          <a:r>
            <a:rPr lang="en-US" dirty="0"/>
            <a:t>(true zero)</a:t>
          </a:r>
        </a:p>
      </dgm:t>
    </dgm:pt>
    <dgm:pt modelId="{E90926B4-194C-4F32-989B-FA8F60283C14}" type="parTrans" cxnId="{4ECE89C6-B8A4-495A-96F0-3CDD6C17905F}">
      <dgm:prSet/>
      <dgm:spPr/>
      <dgm:t>
        <a:bodyPr/>
        <a:lstStyle/>
        <a:p>
          <a:endParaRPr lang="en-US"/>
        </a:p>
      </dgm:t>
    </dgm:pt>
    <dgm:pt modelId="{13C6AF1B-94FA-4C3B-9086-06CC667164A7}" type="sibTrans" cxnId="{4ECE89C6-B8A4-495A-96F0-3CDD6C17905F}">
      <dgm:prSet/>
      <dgm:spPr/>
      <dgm:t>
        <a:bodyPr/>
        <a:lstStyle/>
        <a:p>
          <a:endParaRPr lang="en-US"/>
        </a:p>
      </dgm:t>
    </dgm:pt>
    <dgm:pt modelId="{4B4574AC-076C-4598-BDA9-865BBDF997D4}" type="pres">
      <dgm:prSet presAssocID="{10F1AEF7-4CB1-42B0-A15E-A6FAEBF5E98F}" presName="Name0" presStyleCnt="0">
        <dgm:presLayoutVars>
          <dgm:dir/>
          <dgm:animLvl val="lvl"/>
          <dgm:resizeHandles val="exact"/>
        </dgm:presLayoutVars>
      </dgm:prSet>
      <dgm:spPr/>
    </dgm:pt>
    <dgm:pt modelId="{57506FCD-5ACB-4447-A3FB-E6D90A031B51}" type="pres">
      <dgm:prSet presAssocID="{A97A277D-76AE-45BB-B084-BFF95166E24C}" presName="Name8" presStyleCnt="0"/>
      <dgm:spPr/>
    </dgm:pt>
    <dgm:pt modelId="{3F0BFC06-47A5-44A0-9DD7-206F29E3D996}" type="pres">
      <dgm:prSet presAssocID="{A97A277D-76AE-45BB-B084-BFF95166E24C}" presName="level" presStyleLbl="node1" presStyleIdx="0" presStyleCnt="4">
        <dgm:presLayoutVars>
          <dgm:chMax val="1"/>
          <dgm:bulletEnabled val="1"/>
        </dgm:presLayoutVars>
      </dgm:prSet>
      <dgm:spPr/>
    </dgm:pt>
    <dgm:pt modelId="{D8AE6D3A-F59B-46BF-9AA1-DA3E45D4F961}" type="pres">
      <dgm:prSet presAssocID="{A97A277D-76AE-45BB-B084-BFF95166E24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859273D-48FA-49E1-B53D-8FA1E48C00DF}" type="pres">
      <dgm:prSet presAssocID="{CF384C1A-42DC-4C82-AE27-F50D068CDDF4}" presName="Name8" presStyleCnt="0"/>
      <dgm:spPr/>
    </dgm:pt>
    <dgm:pt modelId="{B6561AC2-D02B-4C20-8220-1EDC8EEB9972}" type="pres">
      <dgm:prSet presAssocID="{CF384C1A-42DC-4C82-AE27-F50D068CDDF4}" presName="level" presStyleLbl="node1" presStyleIdx="1" presStyleCnt="4">
        <dgm:presLayoutVars>
          <dgm:chMax val="1"/>
          <dgm:bulletEnabled val="1"/>
        </dgm:presLayoutVars>
      </dgm:prSet>
      <dgm:spPr/>
    </dgm:pt>
    <dgm:pt modelId="{6231993A-37E6-4BAE-88B6-8140DF4351A9}" type="pres">
      <dgm:prSet presAssocID="{CF384C1A-42DC-4C82-AE27-F50D068CDD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E0142EB-69F0-4162-A6EA-C9F3405EAFDD}" type="pres">
      <dgm:prSet presAssocID="{88C2AB63-C743-4423-B4D5-C7217C23A0B0}" presName="Name8" presStyleCnt="0"/>
      <dgm:spPr/>
    </dgm:pt>
    <dgm:pt modelId="{F03D1961-09AF-4DBD-84D5-01B6620938C9}" type="pres">
      <dgm:prSet presAssocID="{88C2AB63-C743-4423-B4D5-C7217C23A0B0}" presName="level" presStyleLbl="node1" presStyleIdx="2" presStyleCnt="4">
        <dgm:presLayoutVars>
          <dgm:chMax val="1"/>
          <dgm:bulletEnabled val="1"/>
        </dgm:presLayoutVars>
      </dgm:prSet>
      <dgm:spPr/>
    </dgm:pt>
    <dgm:pt modelId="{189ECEF9-FDDC-4378-A38D-467916D751D9}" type="pres">
      <dgm:prSet presAssocID="{88C2AB63-C743-4423-B4D5-C7217C23A0B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32FEB68-ECAB-4DC1-822F-3F46603890A6}" type="pres">
      <dgm:prSet presAssocID="{64A3A35A-DEC1-4EA0-82F4-DA13B93FDA2C}" presName="Name8" presStyleCnt="0"/>
      <dgm:spPr/>
    </dgm:pt>
    <dgm:pt modelId="{3A28889B-67EE-48E4-9EFD-72CE4864BED5}" type="pres">
      <dgm:prSet presAssocID="{64A3A35A-DEC1-4EA0-82F4-DA13B93FDA2C}" presName="level" presStyleLbl="node1" presStyleIdx="3" presStyleCnt="4">
        <dgm:presLayoutVars>
          <dgm:chMax val="1"/>
          <dgm:bulletEnabled val="1"/>
        </dgm:presLayoutVars>
      </dgm:prSet>
      <dgm:spPr/>
    </dgm:pt>
    <dgm:pt modelId="{8C264BE8-C8FF-4EC7-8E52-FE1E05853383}" type="pres">
      <dgm:prSet presAssocID="{64A3A35A-DEC1-4EA0-82F4-DA13B93FDA2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F8A6F00-C75E-4AB2-A73E-FAD1FAE8C77F}" srcId="{10F1AEF7-4CB1-42B0-A15E-A6FAEBF5E98F}" destId="{CF384C1A-42DC-4C82-AE27-F50D068CDDF4}" srcOrd="1" destOrd="0" parTransId="{34808E49-92E1-40A6-85BD-17CCF8E57DC5}" sibTransId="{1BEEC706-7A46-4F41-832B-7D42D7147AC2}"/>
    <dgm:cxn modelId="{1FF7F916-AB5A-4D6F-B871-AF4614F2E6E9}" type="presOf" srcId="{88C2AB63-C743-4423-B4D5-C7217C23A0B0}" destId="{189ECEF9-FDDC-4378-A38D-467916D751D9}" srcOrd="1" destOrd="0" presId="urn:microsoft.com/office/officeart/2005/8/layout/pyramid1"/>
    <dgm:cxn modelId="{D4B81529-91A8-4B29-81DE-B671F3A3AE2E}" srcId="{10F1AEF7-4CB1-42B0-A15E-A6FAEBF5E98F}" destId="{A97A277D-76AE-45BB-B084-BFF95166E24C}" srcOrd="0" destOrd="0" parTransId="{49F724F1-8393-43B8-A2C1-71FD957E625E}" sibTransId="{24725C16-31A7-41B4-99B0-09B820315327}"/>
    <dgm:cxn modelId="{7C4AEF43-AE39-45C6-AC96-AFAE737A6188}" type="presOf" srcId="{CF384C1A-42DC-4C82-AE27-F50D068CDDF4}" destId="{B6561AC2-D02B-4C20-8220-1EDC8EEB9972}" srcOrd="0" destOrd="0" presId="urn:microsoft.com/office/officeart/2005/8/layout/pyramid1"/>
    <dgm:cxn modelId="{3BDD9069-ED09-4859-887D-40F6EAA1FFBA}" type="presOf" srcId="{A97A277D-76AE-45BB-B084-BFF95166E24C}" destId="{D8AE6D3A-F59B-46BF-9AA1-DA3E45D4F961}" srcOrd="1" destOrd="0" presId="urn:microsoft.com/office/officeart/2005/8/layout/pyramid1"/>
    <dgm:cxn modelId="{4A842153-5396-4F4D-8547-9B3E6DB4B4ED}" type="presOf" srcId="{64A3A35A-DEC1-4EA0-82F4-DA13B93FDA2C}" destId="{8C264BE8-C8FF-4EC7-8E52-FE1E05853383}" srcOrd="1" destOrd="0" presId="urn:microsoft.com/office/officeart/2005/8/layout/pyramid1"/>
    <dgm:cxn modelId="{0F183E89-28D9-4CC0-9938-631AF2A3E6E5}" srcId="{10F1AEF7-4CB1-42B0-A15E-A6FAEBF5E98F}" destId="{88C2AB63-C743-4423-B4D5-C7217C23A0B0}" srcOrd="2" destOrd="0" parTransId="{FC0740B1-8150-48EE-9619-DF6624C92C77}" sibTransId="{468D822F-4490-42D0-B106-F458DCAD3899}"/>
    <dgm:cxn modelId="{77D40A98-EE03-476A-8C14-B31FD63A29AE}" type="presOf" srcId="{64A3A35A-DEC1-4EA0-82F4-DA13B93FDA2C}" destId="{3A28889B-67EE-48E4-9EFD-72CE4864BED5}" srcOrd="0" destOrd="0" presId="urn:microsoft.com/office/officeart/2005/8/layout/pyramid1"/>
    <dgm:cxn modelId="{88D7F499-F698-4AC7-B0A9-E09A2A2C9E51}" type="presOf" srcId="{88C2AB63-C743-4423-B4D5-C7217C23A0B0}" destId="{F03D1961-09AF-4DBD-84D5-01B6620938C9}" srcOrd="0" destOrd="0" presId="urn:microsoft.com/office/officeart/2005/8/layout/pyramid1"/>
    <dgm:cxn modelId="{D96BA8B0-169D-4021-984A-264E2C434E01}" type="presOf" srcId="{A97A277D-76AE-45BB-B084-BFF95166E24C}" destId="{3F0BFC06-47A5-44A0-9DD7-206F29E3D996}" srcOrd="0" destOrd="0" presId="urn:microsoft.com/office/officeart/2005/8/layout/pyramid1"/>
    <dgm:cxn modelId="{D5F0F7BC-91AD-452E-ADD7-C465A70658FC}" type="presOf" srcId="{CF384C1A-42DC-4C82-AE27-F50D068CDDF4}" destId="{6231993A-37E6-4BAE-88B6-8140DF4351A9}" srcOrd="1" destOrd="0" presId="urn:microsoft.com/office/officeart/2005/8/layout/pyramid1"/>
    <dgm:cxn modelId="{43C74BC0-03F9-475E-BCA7-FD5FE67F5123}" type="presOf" srcId="{10F1AEF7-4CB1-42B0-A15E-A6FAEBF5E98F}" destId="{4B4574AC-076C-4598-BDA9-865BBDF997D4}" srcOrd="0" destOrd="0" presId="urn:microsoft.com/office/officeart/2005/8/layout/pyramid1"/>
    <dgm:cxn modelId="{4ECE89C6-B8A4-495A-96F0-3CDD6C17905F}" srcId="{10F1AEF7-4CB1-42B0-A15E-A6FAEBF5E98F}" destId="{64A3A35A-DEC1-4EA0-82F4-DA13B93FDA2C}" srcOrd="3" destOrd="0" parTransId="{E90926B4-194C-4F32-989B-FA8F60283C14}" sibTransId="{13C6AF1B-94FA-4C3B-9086-06CC667164A7}"/>
    <dgm:cxn modelId="{877E23E8-19C0-44D1-A6EB-534BD6AA2797}" type="presParOf" srcId="{4B4574AC-076C-4598-BDA9-865BBDF997D4}" destId="{57506FCD-5ACB-4447-A3FB-E6D90A031B51}" srcOrd="0" destOrd="0" presId="urn:microsoft.com/office/officeart/2005/8/layout/pyramid1"/>
    <dgm:cxn modelId="{AFC1902D-280C-46A9-8B50-E5DC6D944ED7}" type="presParOf" srcId="{57506FCD-5ACB-4447-A3FB-E6D90A031B51}" destId="{3F0BFC06-47A5-44A0-9DD7-206F29E3D996}" srcOrd="0" destOrd="0" presId="urn:microsoft.com/office/officeart/2005/8/layout/pyramid1"/>
    <dgm:cxn modelId="{639E865F-3D20-4A68-B4F9-A0D22315605A}" type="presParOf" srcId="{57506FCD-5ACB-4447-A3FB-E6D90A031B51}" destId="{D8AE6D3A-F59B-46BF-9AA1-DA3E45D4F961}" srcOrd="1" destOrd="0" presId="urn:microsoft.com/office/officeart/2005/8/layout/pyramid1"/>
    <dgm:cxn modelId="{4944BDD0-43FD-4D04-B7DF-261F6612431E}" type="presParOf" srcId="{4B4574AC-076C-4598-BDA9-865BBDF997D4}" destId="{4859273D-48FA-49E1-B53D-8FA1E48C00DF}" srcOrd="1" destOrd="0" presId="urn:microsoft.com/office/officeart/2005/8/layout/pyramid1"/>
    <dgm:cxn modelId="{15FE563A-FC26-4ACF-BDBF-DA0096FCBF90}" type="presParOf" srcId="{4859273D-48FA-49E1-B53D-8FA1E48C00DF}" destId="{B6561AC2-D02B-4C20-8220-1EDC8EEB9972}" srcOrd="0" destOrd="0" presId="urn:microsoft.com/office/officeart/2005/8/layout/pyramid1"/>
    <dgm:cxn modelId="{9330E813-B7B8-4F75-B6F3-48AFA6E04E12}" type="presParOf" srcId="{4859273D-48FA-49E1-B53D-8FA1E48C00DF}" destId="{6231993A-37E6-4BAE-88B6-8140DF4351A9}" srcOrd="1" destOrd="0" presId="urn:microsoft.com/office/officeart/2005/8/layout/pyramid1"/>
    <dgm:cxn modelId="{6A5AF1FB-F6B7-44FD-902B-2301914E6130}" type="presParOf" srcId="{4B4574AC-076C-4598-BDA9-865BBDF997D4}" destId="{AE0142EB-69F0-4162-A6EA-C9F3405EAFDD}" srcOrd="2" destOrd="0" presId="urn:microsoft.com/office/officeart/2005/8/layout/pyramid1"/>
    <dgm:cxn modelId="{B8B0B069-E6F7-400F-A279-008B0E41F8D2}" type="presParOf" srcId="{AE0142EB-69F0-4162-A6EA-C9F3405EAFDD}" destId="{F03D1961-09AF-4DBD-84D5-01B6620938C9}" srcOrd="0" destOrd="0" presId="urn:microsoft.com/office/officeart/2005/8/layout/pyramid1"/>
    <dgm:cxn modelId="{1AF83F33-0BA2-41A5-B86A-F6831DC50AD9}" type="presParOf" srcId="{AE0142EB-69F0-4162-A6EA-C9F3405EAFDD}" destId="{189ECEF9-FDDC-4378-A38D-467916D751D9}" srcOrd="1" destOrd="0" presId="urn:microsoft.com/office/officeart/2005/8/layout/pyramid1"/>
    <dgm:cxn modelId="{00216EC8-7ED2-4FAA-839C-DF029FAD8BAC}" type="presParOf" srcId="{4B4574AC-076C-4598-BDA9-865BBDF997D4}" destId="{F32FEB68-ECAB-4DC1-822F-3F46603890A6}" srcOrd="3" destOrd="0" presId="urn:microsoft.com/office/officeart/2005/8/layout/pyramid1"/>
    <dgm:cxn modelId="{DF644FDE-2288-42AE-8033-5E7C4A931423}" type="presParOf" srcId="{F32FEB68-ECAB-4DC1-822F-3F46603890A6}" destId="{3A28889B-67EE-48E4-9EFD-72CE4864BED5}" srcOrd="0" destOrd="0" presId="urn:microsoft.com/office/officeart/2005/8/layout/pyramid1"/>
    <dgm:cxn modelId="{AA38768F-A4E3-4567-81D9-FD225AE54DCE}" type="presParOf" srcId="{F32FEB68-ECAB-4DC1-822F-3F46603890A6}" destId="{8C264BE8-C8FF-4EC7-8E52-FE1E0585338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BFC06-47A5-44A0-9DD7-206F29E3D996}">
      <dsp:nvSpPr>
        <dsp:cNvPr id="0" name=""/>
        <dsp:cNvSpPr/>
      </dsp:nvSpPr>
      <dsp:spPr>
        <a:xfrm>
          <a:off x="3047999" y="0"/>
          <a:ext cx="2032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Nominal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(difference)</a:t>
          </a:r>
        </a:p>
      </dsp:txBody>
      <dsp:txXfrm>
        <a:off x="3047999" y="0"/>
        <a:ext cx="2032000" cy="1354666"/>
      </dsp:txXfrm>
    </dsp:sp>
    <dsp:sp modelId="{B6561AC2-D02B-4C20-8220-1EDC8EEB9972}">
      <dsp:nvSpPr>
        <dsp:cNvPr id="0" name=""/>
        <dsp:cNvSpPr/>
      </dsp:nvSpPr>
      <dsp:spPr>
        <a:xfrm>
          <a:off x="2032000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Ordinal (magnitude)</a:t>
          </a:r>
        </a:p>
      </dsp:txBody>
      <dsp:txXfrm>
        <a:off x="2743199" y="1354666"/>
        <a:ext cx="2641600" cy="1354666"/>
      </dsp:txXfrm>
    </dsp:sp>
    <dsp:sp modelId="{F03D1961-09AF-4DBD-84D5-01B6620938C9}">
      <dsp:nvSpPr>
        <dsp:cNvPr id="0" name=""/>
        <dsp:cNvSpPr/>
      </dsp:nvSpPr>
      <dsp:spPr>
        <a:xfrm>
          <a:off x="1015999" y="2709333"/>
          <a:ext cx="6096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Interval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(equal intervals)</a:t>
          </a:r>
        </a:p>
      </dsp:txBody>
      <dsp:txXfrm>
        <a:off x="2082799" y="2709333"/>
        <a:ext cx="3962400" cy="1354666"/>
      </dsp:txXfrm>
    </dsp:sp>
    <dsp:sp modelId="{3A28889B-67EE-48E4-9EFD-72CE4864BED5}">
      <dsp:nvSpPr>
        <dsp:cNvPr id="0" name=""/>
        <dsp:cNvSpPr/>
      </dsp:nvSpPr>
      <dsp:spPr>
        <a:xfrm>
          <a:off x="0" y="4064000"/>
          <a:ext cx="8128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Ratio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(true zero)</a:t>
          </a:r>
        </a:p>
      </dsp:txBody>
      <dsp:txXfrm>
        <a:off x="1422399" y="4064000"/>
        <a:ext cx="5283200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C7B1AC3-ABF0-4ABB-88A1-D27EC24332ED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04DB01-DEFD-439F-B7DB-DCA396794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4DB01-DEFD-439F-B7DB-DCA3967947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68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4DB01-DEFD-439F-B7DB-DCA3967947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94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4DB01-DEFD-439F-B7DB-DCA3967947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68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4DB01-DEFD-439F-B7DB-DCA3967947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4DB01-DEFD-439F-B7DB-DCA3967947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52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4DB01-DEFD-439F-B7DB-DCA3967947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03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4DB01-DEFD-439F-B7DB-DCA3967947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14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4DB01-DEFD-439F-B7DB-DCA3967947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72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4DB01-DEFD-439F-B7DB-DCA3967947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11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4DB01-DEFD-439F-B7DB-DCA3967947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33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4DB01-DEFD-439F-B7DB-DCA3967947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72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4DB01-DEFD-439F-B7DB-DCA3967947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5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80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5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8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9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2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7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1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9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47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6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2/22/2024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5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5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75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Measurement scales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3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types of scales are these?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October 22, 1850 </a:t>
            </a:r>
          </a:p>
          <a:p>
            <a:r>
              <a:rPr lang="en-US" dirty="0"/>
              <a:t>number of alarm calls by a chickadee in one hour</a:t>
            </a:r>
          </a:p>
          <a:p>
            <a:r>
              <a:rPr lang="en-US" dirty="0"/>
              <a:t>third place in a beauty contest</a:t>
            </a:r>
          </a:p>
          <a:p>
            <a:r>
              <a:rPr lang="en-US" dirty="0"/>
              <a:t>having the fifth highest grades in a class of 29 people</a:t>
            </a:r>
          </a:p>
          <a:p>
            <a:r>
              <a:rPr lang="en-US" dirty="0"/>
              <a:t>being a sophomore in college</a:t>
            </a:r>
          </a:p>
          <a:p>
            <a:r>
              <a:rPr lang="en-US" dirty="0" err="1"/>
              <a:t>Thurstone</a:t>
            </a:r>
            <a:r>
              <a:rPr lang="en-US" dirty="0"/>
              <a:t> scale</a:t>
            </a:r>
          </a:p>
          <a:p>
            <a:r>
              <a:rPr lang="en-US" dirty="0" err="1"/>
              <a:t>Guttman</a:t>
            </a:r>
            <a:r>
              <a:rPr lang="en-US" dirty="0"/>
              <a:t> scale</a:t>
            </a:r>
          </a:p>
          <a:p>
            <a:r>
              <a:rPr lang="en-US" dirty="0"/>
              <a:t>Likert scale</a:t>
            </a:r>
          </a:p>
          <a:p>
            <a:r>
              <a:rPr lang="en-US" dirty="0"/>
              <a:t>Semantic differential</a:t>
            </a:r>
          </a:p>
        </p:txBody>
      </p:sp>
    </p:spTree>
    <p:extLst>
      <p:ext uri="{BB962C8B-B14F-4D97-AF65-F5344CB8AC3E}">
        <p14:creationId xmlns:p14="http://schemas.microsoft.com/office/powerpoint/2010/main" val="1101274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CE188-C24E-4B4E-B94F-97B78A091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50769-E5EF-445A-97A8-7A9663E60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30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895D2-2F35-4A54-8C49-2F411421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331B6-D433-4950-841A-41459D627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Friday—introduction/lit review due (use template and resources in Bb; check APA style)</a:t>
            </a:r>
          </a:p>
          <a:p>
            <a:r>
              <a:rPr lang="en-US" dirty="0"/>
              <a:t>Zotero must have all articles you used, and the spreadsheet should be updated with all information on articles</a:t>
            </a:r>
          </a:p>
        </p:txBody>
      </p:sp>
    </p:spTree>
    <p:extLst>
      <p:ext uri="{BB962C8B-B14F-4D97-AF65-F5344CB8AC3E}">
        <p14:creationId xmlns:p14="http://schemas.microsoft.com/office/powerpoint/2010/main" val="50808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Psychophysical scales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</a:t>
            </a:r>
          </a:p>
          <a:p>
            <a:r>
              <a:rPr lang="en-US" dirty="0"/>
              <a:t>Light</a:t>
            </a:r>
          </a:p>
          <a:p>
            <a:r>
              <a:rPr lang="en-US" dirty="0"/>
              <a:t>Weight</a:t>
            </a:r>
          </a:p>
          <a:p>
            <a:r>
              <a:rPr lang="en-US" dirty="0"/>
              <a:t>Thurstone scales</a:t>
            </a:r>
          </a:p>
          <a:p>
            <a:pPr lvl="1"/>
            <a:r>
              <a:rPr lang="en-US" dirty="0"/>
              <a:t>1. Come up with lots of statements</a:t>
            </a:r>
          </a:p>
          <a:p>
            <a:pPr lvl="1"/>
            <a:r>
              <a:rPr lang="en-US" dirty="0"/>
              <a:t>2. Have judges rate the statements</a:t>
            </a:r>
          </a:p>
          <a:p>
            <a:pPr lvl="1"/>
            <a:r>
              <a:rPr lang="en-US" dirty="0"/>
              <a:t>3. Keep those that are rated consistently</a:t>
            </a:r>
          </a:p>
          <a:p>
            <a:pPr lvl="1"/>
            <a:r>
              <a:rPr lang="en-US" dirty="0"/>
              <a:t>4. Choose items that cover the range from + to –</a:t>
            </a:r>
          </a:p>
          <a:p>
            <a:pPr lvl="1"/>
            <a:r>
              <a:rPr lang="en-US" dirty="0"/>
              <a:t>5. Have people agree or disagree with the statements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026" name="Picture 2" descr="https://tse1.mm.bing.net/th?id=OIP.E3b9T-7ebVgGAUTvQJx2XwHaEn&amp;pid=Api&amp;P=0&amp;h=220">
            <a:extLst>
              <a:ext uri="{FF2B5EF4-FFF2-40B4-BE49-F238E27FC236}">
                <a16:creationId xmlns:a16="http://schemas.microsoft.com/office/drawing/2014/main" id="{7ED61839-2A8A-4578-AF89-8EF59D8C9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08373"/>
            <a:ext cx="336232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74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believe the church is the greatest institution in America today. (.2)</a:t>
            </a:r>
          </a:p>
          <a:p>
            <a:r>
              <a:rPr lang="en-US" dirty="0"/>
              <a:t>I believe in religion, but I seldom go to church. (5.4)</a:t>
            </a:r>
          </a:p>
          <a:p>
            <a:r>
              <a:rPr lang="en-US" dirty="0"/>
              <a:t>I believe in sincerity and goodness without any church ceremonies. (6.7)</a:t>
            </a:r>
          </a:p>
          <a:p>
            <a:r>
              <a:rPr lang="en-US" dirty="0"/>
              <a:t>I believe the church is a hindrance to religion for it still depends on magic, superstition, and myth. (9.6)</a:t>
            </a:r>
          </a:p>
          <a:p>
            <a:r>
              <a:rPr lang="en-US" dirty="0"/>
              <a:t>I think the church is a parasite on society. (11.0)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Psychometric scales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Guttman</a:t>
            </a:r>
            <a:r>
              <a:rPr lang="en-US" dirty="0"/>
              <a:t> or cumulative scales (agree or disagree)</a:t>
            </a:r>
          </a:p>
          <a:p>
            <a:r>
              <a:rPr lang="en-US" dirty="0"/>
              <a:t>Likert scales (on a scale)</a:t>
            </a:r>
          </a:p>
          <a:p>
            <a:r>
              <a:rPr lang="en-US" dirty="0"/>
              <a:t>Semantic differentials (on a scale with bipolar adjectives)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s://tse4.mm.bing.net/th?id=OIP.ef3r6Fh1RecovHLZAh2yaQHaHd&amp;pid=Api&amp;P=0&amp;h=220">
            <a:extLst>
              <a:ext uri="{FF2B5EF4-FFF2-40B4-BE49-F238E27FC236}">
                <a16:creationId xmlns:a16="http://schemas.microsoft.com/office/drawing/2014/main" id="{A779050C-D7AA-46E0-88CC-9A930B90A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835" y="3317682"/>
            <a:ext cx="2828567" cy="285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78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Guttman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 am more than 54 inches tall.</a:t>
            </a:r>
          </a:p>
          <a:p>
            <a:r>
              <a:rPr lang="en-US" dirty="0">
                <a:solidFill>
                  <a:srgbClr val="FF0000"/>
                </a:solidFill>
              </a:rPr>
              <a:t>I am more than 56 inches tall.</a:t>
            </a:r>
          </a:p>
          <a:p>
            <a:r>
              <a:rPr lang="en-US" dirty="0">
                <a:solidFill>
                  <a:srgbClr val="FF0000"/>
                </a:solidFill>
              </a:rPr>
              <a:t>I am more than 58 inches tall.</a:t>
            </a:r>
          </a:p>
          <a:p>
            <a:r>
              <a:rPr lang="en-US" dirty="0"/>
              <a:t>I am more than 60 inches tall.</a:t>
            </a:r>
          </a:p>
          <a:p>
            <a:r>
              <a:rPr lang="en-US" dirty="0"/>
              <a:t>I am more than 62 inches tall.</a:t>
            </a:r>
          </a:p>
          <a:p>
            <a:r>
              <a:rPr lang="en-US" dirty="0"/>
              <a:t>I am more than 64 inches tall.</a:t>
            </a:r>
          </a:p>
          <a:p>
            <a:r>
              <a:rPr lang="en-US" dirty="0"/>
              <a:t>I am more than 66 inches tall</a:t>
            </a:r>
          </a:p>
        </p:txBody>
      </p:sp>
      <p:sp>
        <p:nvSpPr>
          <p:cNvPr id="5" name="Flowchart: Merge 4">
            <a:extLst>
              <a:ext uri="{FF2B5EF4-FFF2-40B4-BE49-F238E27FC236}">
                <a16:creationId xmlns:a16="http://schemas.microsoft.com/office/drawing/2014/main" id="{1F1D052C-F972-4B20-B176-B269CB74CA3F}"/>
              </a:ext>
            </a:extLst>
          </p:cNvPr>
          <p:cNvSpPr/>
          <p:nvPr/>
        </p:nvSpPr>
        <p:spPr>
          <a:xfrm>
            <a:off x="6657277" y="2319454"/>
            <a:ext cx="2810107" cy="3077736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56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Likert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SD 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  U  A  SA   1. The federal government has no business supporting child care.</a:t>
            </a:r>
          </a:p>
          <a:p>
            <a:pPr marL="0" indent="0">
              <a:buNone/>
            </a:pPr>
            <a:r>
              <a:rPr lang="en-US" dirty="0"/>
              <a:t>SD  D  U  A  </a:t>
            </a:r>
            <a:r>
              <a:rPr lang="en-US" dirty="0">
                <a:solidFill>
                  <a:srgbClr val="FF0000"/>
                </a:solidFill>
              </a:rPr>
              <a:t>SA</a:t>
            </a:r>
            <a:r>
              <a:rPr lang="en-US" dirty="0"/>
              <a:t>   2. Day care is an issue that the government should fully support.</a:t>
            </a:r>
          </a:p>
          <a:p>
            <a:pPr marL="0" indent="0">
              <a:buNone/>
            </a:pPr>
            <a:r>
              <a:rPr lang="en-US" dirty="0"/>
              <a:t>SD  D  </a:t>
            </a: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/>
              <a:t>  A  SA   3. Tax money should be used to fund day care programs.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687FE3D5-56D7-4FE7-9F62-4F45A871E582}"/>
              </a:ext>
            </a:extLst>
          </p:cNvPr>
          <p:cNvSpPr/>
          <p:nvPr/>
        </p:nvSpPr>
        <p:spPr>
          <a:xfrm>
            <a:off x="2564780" y="4092497"/>
            <a:ext cx="3869474" cy="747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differential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do you think about Deaf people? Rate them on the scales below.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Good     	1     2   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     4     5     6     7     8      9     	Bad</a:t>
            </a:r>
          </a:p>
          <a:p>
            <a:pPr marL="0" indent="0">
              <a:buNone/>
            </a:pPr>
            <a:r>
              <a:rPr lang="en-US" dirty="0"/>
              <a:t>Active 		1    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   3     4     5     6     7     8      9     	Passive</a:t>
            </a:r>
          </a:p>
          <a:p>
            <a:pPr marL="0" indent="0">
              <a:buNone/>
            </a:pPr>
            <a:r>
              <a:rPr lang="en-US" dirty="0"/>
              <a:t>Emotional    	1     2    3     4     5     6     </a:t>
            </a:r>
            <a:r>
              <a:rPr lang="en-US" dirty="0">
                <a:solidFill>
                  <a:srgbClr val="FF0000"/>
                </a:solidFill>
              </a:rPr>
              <a:t>7 </a:t>
            </a:r>
            <a:r>
              <a:rPr lang="en-US" dirty="0"/>
              <a:t>    8      9     	Unemotional</a:t>
            </a:r>
          </a:p>
          <a:p>
            <a:pPr marL="0" indent="0">
              <a:buNone/>
            </a:pPr>
            <a:r>
              <a:rPr lang="en-US" dirty="0"/>
              <a:t>Competent 	1     2   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     4     5     6     7     8      9     	Incompetent</a:t>
            </a:r>
          </a:p>
          <a:p>
            <a:pPr marL="0" indent="0">
              <a:buNone/>
            </a:pPr>
            <a:r>
              <a:rPr lang="en-US" dirty="0"/>
              <a:t>Beautiful 	1     2    3     4    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/>
              <a:t>     6     7     8      9     	Ugly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AB614D26-9ED3-41FE-BBD0-6D46FB76A459}"/>
              </a:ext>
            </a:extLst>
          </p:cNvPr>
          <p:cNvSpPr/>
          <p:nvPr/>
        </p:nvSpPr>
        <p:spPr>
          <a:xfrm>
            <a:off x="2352906" y="5653668"/>
            <a:ext cx="5151863" cy="7197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52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scaling	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F31CE93-5FA1-4D94-B7B8-1D6B2BBCE4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1017716"/>
              </p:ext>
            </p:extLst>
          </p:nvPr>
        </p:nvGraphicFramePr>
        <p:xfrm>
          <a:off x="2444595" y="122485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216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scale types matter?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more or less information</a:t>
            </a:r>
          </a:p>
          <a:p>
            <a:r>
              <a:rPr lang="en-US" dirty="0"/>
              <a:t>Affect the statistics you can do </a:t>
            </a:r>
          </a:p>
          <a:p>
            <a:r>
              <a:rPr lang="en-US" dirty="0"/>
              <a:t>Help you evaluate research</a:t>
            </a:r>
          </a:p>
        </p:txBody>
      </p:sp>
    </p:spTree>
    <p:extLst>
      <p:ext uri="{BB962C8B-B14F-4D97-AF65-F5344CB8AC3E}">
        <p14:creationId xmlns:p14="http://schemas.microsoft.com/office/powerpoint/2010/main" val="937883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509</Words>
  <Application>Microsoft Office PowerPoint</Application>
  <PresentationFormat>Widescreen</PresentationFormat>
  <Paragraphs>79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Rockwell</vt:lpstr>
      <vt:lpstr>Rockwell Condensed</vt:lpstr>
      <vt:lpstr>Wingdings</vt:lpstr>
      <vt:lpstr>Wood Type</vt:lpstr>
      <vt:lpstr>Measurement scales</vt:lpstr>
      <vt:lpstr>Psychophysical scales</vt:lpstr>
      <vt:lpstr>Examples</vt:lpstr>
      <vt:lpstr>Psychometric scales</vt:lpstr>
      <vt:lpstr>Guttman example</vt:lpstr>
      <vt:lpstr>Likert example</vt:lpstr>
      <vt:lpstr>Semantic differential example</vt:lpstr>
      <vt:lpstr>Types of scaling </vt:lpstr>
      <vt:lpstr>Why do scale types matter? </vt:lpstr>
      <vt:lpstr>What types of scales are these? </vt:lpstr>
      <vt:lpstr>Scale example</vt:lpstr>
      <vt:lpstr>Coming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2024-02-22T22:29:08Z</dcterms:created>
  <dcterms:modified xsi:type="dcterms:W3CDTF">2024-02-22T22:29:18Z</dcterms:modified>
</cp:coreProperties>
</file>