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13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2" r:id="rId3"/>
    <p:sldId id="260" r:id="rId4"/>
    <p:sldId id="297" r:id="rId5"/>
    <p:sldId id="332" r:id="rId6"/>
    <p:sldId id="313" r:id="rId7"/>
    <p:sldId id="315" r:id="rId8"/>
    <p:sldId id="257" r:id="rId9"/>
    <p:sldId id="333" r:id="rId10"/>
    <p:sldId id="296" r:id="rId11"/>
    <p:sldId id="317" r:id="rId12"/>
    <p:sldId id="258" r:id="rId13"/>
    <p:sldId id="318" r:id="rId14"/>
    <p:sldId id="321" r:id="rId15"/>
    <p:sldId id="325" r:id="rId16"/>
    <p:sldId id="302" r:id="rId17"/>
    <p:sldId id="301" r:id="rId18"/>
    <p:sldId id="324" r:id="rId19"/>
    <p:sldId id="307" r:id="rId20"/>
    <p:sldId id="303" r:id="rId21"/>
    <p:sldId id="304" r:id="rId22"/>
    <p:sldId id="300" r:id="rId23"/>
    <p:sldId id="305" r:id="rId24"/>
    <p:sldId id="306" r:id="rId25"/>
    <p:sldId id="311" r:id="rId26"/>
    <p:sldId id="308" r:id="rId27"/>
    <p:sldId id="309" r:id="rId28"/>
    <p:sldId id="331" r:id="rId29"/>
    <p:sldId id="330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5372" autoAdjust="0"/>
  </p:normalViewPr>
  <p:slideViewPr>
    <p:cSldViewPr snapToGrid="0">
      <p:cViewPr varScale="1">
        <p:scale>
          <a:sx n="82" d="100"/>
          <a:sy n="82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Walking speed by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Sheet1!$M$13:$N$13</c:f>
              <c:numCache>
                <c:formatCode>General</c:formatCode>
                <c:ptCount val="2"/>
                <c:pt idx="0">
                  <c:v>8.2799999999999994</c:v>
                </c:pt>
                <c:pt idx="1">
                  <c:v>8.1999999999999993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Sheet1!$L$13</c15:sqref>
                        </c15:formulaRef>
                      </c:ext>
                    </c:extLst>
                    <c:strCache>
                      <c:ptCount val="1"/>
                      <c:pt idx="0">
                        <c:v>old age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Sheet1!$M$12:$N$12</c15:sqref>
                        </c15:formulaRef>
                      </c:ext>
                    </c:extLst>
                    <c:strCache>
                      <c:ptCount val="2"/>
                      <c:pt idx="0">
                        <c:v>study 1</c:v>
                      </c:pt>
                      <c:pt idx="1">
                        <c:v>study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7C2-4A25-A8E5-2C18D9E9EF8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Sheet1!$M$14:$N$14</c:f>
              <c:numCache>
                <c:formatCode>General</c:formatCode>
                <c:ptCount val="2"/>
                <c:pt idx="0">
                  <c:v>7.3</c:v>
                </c:pt>
                <c:pt idx="1">
                  <c:v>7.23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Sheet1!$L$14</c15:sqref>
                        </c15:formulaRef>
                      </c:ext>
                    </c:extLst>
                    <c:strCache>
                      <c:ptCount val="1"/>
                      <c:pt idx="0">
                        <c:v>neutral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Sheet1!$M$12:$N$12</c15:sqref>
                        </c15:formulaRef>
                      </c:ext>
                    </c:extLst>
                    <c:strCache>
                      <c:ptCount val="2"/>
                      <c:pt idx="0">
                        <c:v>study 1</c:v>
                      </c:pt>
                      <c:pt idx="1">
                        <c:v>study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7C2-4A25-A8E5-2C18D9E9E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40320"/>
        <c:axId val="364932872"/>
      </c:barChart>
      <c:catAx>
        <c:axId val="3649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2872"/>
        <c:crosses val="autoZero"/>
        <c:auto val="1"/>
        <c:lblAlgn val="ctr"/>
        <c:lblOffset val="100"/>
        <c:noMultiLvlLbl val="0"/>
      </c:catAx>
      <c:valAx>
        <c:axId val="364932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in sec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4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Walking</a:t>
            </a:r>
            <a:r>
              <a:rPr lang="en-US" baseline="0"/>
              <a:t> speed by condition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Sheet1!$G$4:$I$4</c:f>
              <c:numCache>
                <c:formatCode>General</c:formatCode>
                <c:ptCount val="3"/>
                <c:pt idx="0">
                  <c:v>6.27</c:v>
                </c:pt>
                <c:pt idx="1">
                  <c:v>7.25</c:v>
                </c:pt>
                <c:pt idx="2">
                  <c:v>5.8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Sheet1!$F$4</c15:sqref>
                        </c15:formulaRef>
                      </c:ext>
                    </c:extLst>
                    <c:strCache>
                      <c:ptCount val="1"/>
                      <c:pt idx="0">
                        <c:v>old age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Sheet1!$G$3:$I$3</c15:sqref>
                        </c15:formulaRef>
                      </c:ext>
                    </c:extLst>
                    <c:strCache>
                      <c:ptCount val="3"/>
                      <c:pt idx="0">
                        <c:v>no expection</c:v>
                      </c:pt>
                      <c:pt idx="1">
                        <c:v>expect slow</c:v>
                      </c:pt>
                      <c:pt idx="2">
                        <c:v>expect fast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432-4204-B23F-5495108A30B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Sheet1!$G$5:$I$5</c:f>
              <c:numCache>
                <c:formatCode>General</c:formatCode>
                <c:ptCount val="3"/>
                <c:pt idx="0">
                  <c:v>6.39</c:v>
                </c:pt>
                <c:pt idx="1">
                  <c:v>6.73</c:v>
                </c:pt>
                <c:pt idx="2">
                  <c:v>6.43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Sheet1!$F$5</c15:sqref>
                        </c15:formulaRef>
                      </c:ext>
                    </c:extLst>
                    <c:strCache>
                      <c:ptCount val="1"/>
                      <c:pt idx="0">
                        <c:v>neutral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Sheet1!$G$3:$I$3</c15:sqref>
                        </c15:formulaRef>
                      </c:ext>
                    </c:extLst>
                    <c:strCache>
                      <c:ptCount val="3"/>
                      <c:pt idx="0">
                        <c:v>no expection</c:v>
                      </c:pt>
                      <c:pt idx="1">
                        <c:v>expect slow</c:v>
                      </c:pt>
                      <c:pt idx="2">
                        <c:v>expect fast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432-4204-B23F-5495108A3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34832"/>
        <c:axId val="364934048"/>
      </c:barChart>
      <c:catAx>
        <c:axId val="36493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4048"/>
        <c:crosses val="autoZero"/>
        <c:auto val="1"/>
        <c:lblAlgn val="ctr"/>
        <c:lblOffset val="100"/>
        <c:noMultiLvlLbl val="0"/>
      </c:catAx>
      <c:valAx>
        <c:axId val="364934048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in sec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3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09802-4929-4DBF-9CC9-F57E1D9D4E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206DA-1201-4DD0-91D7-42DFFB8B5FE4}">
      <dgm:prSet phldrT="[Text]"/>
      <dgm:spPr/>
      <dgm:t>
        <a:bodyPr/>
        <a:lstStyle/>
        <a:p>
          <a:r>
            <a:rPr lang="en-US" dirty="0"/>
            <a:t>First study</a:t>
          </a:r>
        </a:p>
      </dgm:t>
    </dgm:pt>
    <dgm:pt modelId="{9D7B6B77-1997-464B-B202-AF3A25F39F6A}" type="parTrans" cxnId="{508D17FF-8A94-4453-8F02-20C974218A19}">
      <dgm:prSet/>
      <dgm:spPr/>
      <dgm:t>
        <a:bodyPr/>
        <a:lstStyle/>
        <a:p>
          <a:endParaRPr lang="en-US"/>
        </a:p>
      </dgm:t>
    </dgm:pt>
    <dgm:pt modelId="{8A391571-7A96-43D0-87D1-5EF851B3A405}" type="sibTrans" cxnId="{508D17FF-8A94-4453-8F02-20C974218A19}">
      <dgm:prSet/>
      <dgm:spPr/>
      <dgm:t>
        <a:bodyPr/>
        <a:lstStyle/>
        <a:p>
          <a:endParaRPr lang="en-US"/>
        </a:p>
      </dgm:t>
    </dgm:pt>
    <dgm:pt modelId="{A2CE17ED-6986-48FD-9266-5B341C8A8687}">
      <dgm:prSet phldrT="[Text]"/>
      <dgm:spPr/>
      <dgm:t>
        <a:bodyPr/>
        <a:lstStyle/>
        <a:p>
          <a:r>
            <a:rPr lang="en-US" dirty="0"/>
            <a:t>Second study</a:t>
          </a:r>
        </a:p>
      </dgm:t>
    </dgm:pt>
    <dgm:pt modelId="{9A325E43-2383-4825-A3F7-143CBE8759A2}" type="parTrans" cxnId="{8309370D-D02E-4899-B058-18DE3A5AD782}">
      <dgm:prSet/>
      <dgm:spPr/>
      <dgm:t>
        <a:bodyPr/>
        <a:lstStyle/>
        <a:p>
          <a:endParaRPr lang="en-US"/>
        </a:p>
      </dgm:t>
    </dgm:pt>
    <dgm:pt modelId="{C5D90DB5-151D-49AC-BD81-744080DC7A55}" type="sibTrans" cxnId="{8309370D-D02E-4899-B058-18DE3A5AD782}">
      <dgm:prSet/>
      <dgm:spPr/>
      <dgm:t>
        <a:bodyPr/>
        <a:lstStyle/>
        <a:p>
          <a:endParaRPr lang="en-US"/>
        </a:p>
      </dgm:t>
    </dgm:pt>
    <dgm:pt modelId="{B84869F9-742E-49D5-9EAF-E82BF731DA0C}">
      <dgm:prSet phldrT="[Text]"/>
      <dgm:spPr/>
      <dgm:t>
        <a:bodyPr/>
        <a:lstStyle/>
        <a:p>
          <a:r>
            <a:rPr lang="en-US" dirty="0"/>
            <a:t>Both (hidden moderators) </a:t>
          </a:r>
        </a:p>
      </dgm:t>
    </dgm:pt>
    <dgm:pt modelId="{D24233CD-C0B2-42FF-9A8E-D7DD39221D7B}" type="parTrans" cxnId="{89718128-C5AF-4448-8A80-B15D3A362255}">
      <dgm:prSet/>
      <dgm:spPr/>
      <dgm:t>
        <a:bodyPr/>
        <a:lstStyle/>
        <a:p>
          <a:endParaRPr lang="en-US"/>
        </a:p>
      </dgm:t>
    </dgm:pt>
    <dgm:pt modelId="{DD23DEDF-0E4B-4C5C-B328-3A8522C2631C}" type="sibTrans" cxnId="{89718128-C5AF-4448-8A80-B15D3A362255}">
      <dgm:prSet/>
      <dgm:spPr/>
      <dgm:t>
        <a:bodyPr/>
        <a:lstStyle/>
        <a:p>
          <a:endParaRPr lang="en-US"/>
        </a:p>
      </dgm:t>
    </dgm:pt>
    <dgm:pt modelId="{BB5869E9-B156-4CE5-9D16-FA529692F375}" type="pres">
      <dgm:prSet presAssocID="{4B909802-4929-4DBF-9CC9-F57E1D9D4EE2}" presName="diagram" presStyleCnt="0">
        <dgm:presLayoutVars>
          <dgm:dir/>
          <dgm:resizeHandles val="exact"/>
        </dgm:presLayoutVars>
      </dgm:prSet>
      <dgm:spPr/>
    </dgm:pt>
    <dgm:pt modelId="{FEA03241-C5F9-4582-906C-68A493A3B19F}" type="pres">
      <dgm:prSet presAssocID="{2E3206DA-1201-4DD0-91D7-42DFFB8B5FE4}" presName="node" presStyleLbl="node1" presStyleIdx="0" presStyleCnt="3" custLinFactNeighborX="-26" custLinFactNeighborY="-1430">
        <dgm:presLayoutVars>
          <dgm:bulletEnabled val="1"/>
        </dgm:presLayoutVars>
      </dgm:prSet>
      <dgm:spPr/>
    </dgm:pt>
    <dgm:pt modelId="{96DC1642-0299-4335-8C62-34B43115E7A5}" type="pres">
      <dgm:prSet presAssocID="{8A391571-7A96-43D0-87D1-5EF851B3A405}" presName="sibTrans" presStyleCnt="0"/>
      <dgm:spPr/>
    </dgm:pt>
    <dgm:pt modelId="{572465B3-758B-4940-8F39-DF05B376BCE6}" type="pres">
      <dgm:prSet presAssocID="{A2CE17ED-6986-48FD-9266-5B341C8A8687}" presName="node" presStyleLbl="node1" presStyleIdx="1" presStyleCnt="3">
        <dgm:presLayoutVars>
          <dgm:bulletEnabled val="1"/>
        </dgm:presLayoutVars>
      </dgm:prSet>
      <dgm:spPr/>
    </dgm:pt>
    <dgm:pt modelId="{1D1CC6E6-CCE1-460E-9F39-4367593809A4}" type="pres">
      <dgm:prSet presAssocID="{C5D90DB5-151D-49AC-BD81-744080DC7A55}" presName="sibTrans" presStyleCnt="0"/>
      <dgm:spPr/>
    </dgm:pt>
    <dgm:pt modelId="{31DD965D-D774-4841-83C8-02E2E6759FDC}" type="pres">
      <dgm:prSet presAssocID="{B84869F9-742E-49D5-9EAF-E82BF731DA0C}" presName="node" presStyleLbl="node1" presStyleIdx="2" presStyleCnt="3">
        <dgm:presLayoutVars>
          <dgm:bulletEnabled val="1"/>
        </dgm:presLayoutVars>
      </dgm:prSet>
      <dgm:spPr/>
    </dgm:pt>
  </dgm:ptLst>
  <dgm:cxnLst>
    <dgm:cxn modelId="{C070FB05-2417-488A-A8EF-67184C7AD933}" type="presOf" srcId="{2E3206DA-1201-4DD0-91D7-42DFFB8B5FE4}" destId="{FEA03241-C5F9-4582-906C-68A493A3B19F}" srcOrd="0" destOrd="0" presId="urn:microsoft.com/office/officeart/2005/8/layout/default"/>
    <dgm:cxn modelId="{8309370D-D02E-4899-B058-18DE3A5AD782}" srcId="{4B909802-4929-4DBF-9CC9-F57E1D9D4EE2}" destId="{A2CE17ED-6986-48FD-9266-5B341C8A8687}" srcOrd="1" destOrd="0" parTransId="{9A325E43-2383-4825-A3F7-143CBE8759A2}" sibTransId="{C5D90DB5-151D-49AC-BD81-744080DC7A55}"/>
    <dgm:cxn modelId="{9F1DB30D-A046-488E-B075-960FD28FD4DC}" type="presOf" srcId="{B84869F9-742E-49D5-9EAF-E82BF731DA0C}" destId="{31DD965D-D774-4841-83C8-02E2E6759FDC}" srcOrd="0" destOrd="0" presId="urn:microsoft.com/office/officeart/2005/8/layout/default"/>
    <dgm:cxn modelId="{89718128-C5AF-4448-8A80-B15D3A362255}" srcId="{4B909802-4929-4DBF-9CC9-F57E1D9D4EE2}" destId="{B84869F9-742E-49D5-9EAF-E82BF731DA0C}" srcOrd="2" destOrd="0" parTransId="{D24233CD-C0B2-42FF-9A8E-D7DD39221D7B}" sibTransId="{DD23DEDF-0E4B-4C5C-B328-3A8522C2631C}"/>
    <dgm:cxn modelId="{4A3CF1AC-0317-4066-9DBE-C7E596FDA17B}" type="presOf" srcId="{A2CE17ED-6986-48FD-9266-5B341C8A8687}" destId="{572465B3-758B-4940-8F39-DF05B376BCE6}" srcOrd="0" destOrd="0" presId="urn:microsoft.com/office/officeart/2005/8/layout/default"/>
    <dgm:cxn modelId="{1D1D73F2-C32C-4F2D-9996-21945BEAD2D2}" type="presOf" srcId="{4B909802-4929-4DBF-9CC9-F57E1D9D4EE2}" destId="{BB5869E9-B156-4CE5-9D16-FA529692F375}" srcOrd="0" destOrd="0" presId="urn:microsoft.com/office/officeart/2005/8/layout/default"/>
    <dgm:cxn modelId="{508D17FF-8A94-4453-8F02-20C974218A19}" srcId="{4B909802-4929-4DBF-9CC9-F57E1D9D4EE2}" destId="{2E3206DA-1201-4DD0-91D7-42DFFB8B5FE4}" srcOrd="0" destOrd="0" parTransId="{9D7B6B77-1997-464B-B202-AF3A25F39F6A}" sibTransId="{8A391571-7A96-43D0-87D1-5EF851B3A405}"/>
    <dgm:cxn modelId="{2CA10720-28CE-49C3-B8CD-E936101CEDC9}" type="presParOf" srcId="{BB5869E9-B156-4CE5-9D16-FA529692F375}" destId="{FEA03241-C5F9-4582-906C-68A493A3B19F}" srcOrd="0" destOrd="0" presId="urn:microsoft.com/office/officeart/2005/8/layout/default"/>
    <dgm:cxn modelId="{5D9208E8-9CD8-49C9-ABAC-56ED22227BAD}" type="presParOf" srcId="{BB5869E9-B156-4CE5-9D16-FA529692F375}" destId="{96DC1642-0299-4335-8C62-34B43115E7A5}" srcOrd="1" destOrd="0" presId="urn:microsoft.com/office/officeart/2005/8/layout/default"/>
    <dgm:cxn modelId="{65005FF5-68B9-42C4-A94D-13437BC153AF}" type="presParOf" srcId="{BB5869E9-B156-4CE5-9D16-FA529692F375}" destId="{572465B3-758B-4940-8F39-DF05B376BCE6}" srcOrd="2" destOrd="0" presId="urn:microsoft.com/office/officeart/2005/8/layout/default"/>
    <dgm:cxn modelId="{77C47332-B4DA-44FF-9FD0-1E8C225A98EA}" type="presParOf" srcId="{BB5869E9-B156-4CE5-9D16-FA529692F375}" destId="{1D1CC6E6-CCE1-460E-9F39-4367593809A4}" srcOrd="3" destOrd="0" presId="urn:microsoft.com/office/officeart/2005/8/layout/default"/>
    <dgm:cxn modelId="{0E263822-6F92-4373-A874-762B07579327}" type="presParOf" srcId="{BB5869E9-B156-4CE5-9D16-FA529692F375}" destId="{31DD965D-D774-4841-83C8-02E2E6759FD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AE110-435E-4ADF-9FF2-432A8F8D5E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937683-3665-4980-831D-60AECD77B44F}">
      <dgm:prSet phldrT="[Text]"/>
      <dgm:spPr/>
      <dgm:t>
        <a:bodyPr/>
        <a:lstStyle/>
        <a:p>
          <a:r>
            <a:rPr lang="en-US" dirty="0"/>
            <a:t>Direct </a:t>
          </a:r>
        </a:p>
        <a:p>
          <a:r>
            <a:rPr lang="en-US" dirty="0"/>
            <a:t>(exactly the same)</a:t>
          </a:r>
        </a:p>
      </dgm:t>
    </dgm:pt>
    <dgm:pt modelId="{164A5FEC-80B5-4098-B4F2-497624269C46}" type="parTrans" cxnId="{CC8ED367-E5FB-4A22-9C7F-09F3A348D2FA}">
      <dgm:prSet/>
      <dgm:spPr/>
      <dgm:t>
        <a:bodyPr/>
        <a:lstStyle/>
        <a:p>
          <a:endParaRPr lang="en-US"/>
        </a:p>
      </dgm:t>
    </dgm:pt>
    <dgm:pt modelId="{65651F16-D53A-41A5-9C63-94E9C7B91ED2}" type="sibTrans" cxnId="{CC8ED367-E5FB-4A22-9C7F-09F3A348D2FA}">
      <dgm:prSet/>
      <dgm:spPr/>
      <dgm:t>
        <a:bodyPr/>
        <a:lstStyle/>
        <a:p>
          <a:endParaRPr lang="en-US"/>
        </a:p>
      </dgm:t>
    </dgm:pt>
    <dgm:pt modelId="{49EBC993-5149-45C5-A1D9-26A42EB104DD}">
      <dgm:prSet phldrT="[Text]"/>
      <dgm:spPr/>
      <dgm:t>
        <a:bodyPr/>
        <a:lstStyle/>
        <a:p>
          <a:r>
            <a:rPr lang="en-US" dirty="0"/>
            <a:t>Conceptual (different operational </a:t>
          </a:r>
          <a:r>
            <a:rPr lang="en-US" dirty="0" err="1"/>
            <a:t>defs</a:t>
          </a:r>
          <a:r>
            <a:rPr lang="en-US" dirty="0"/>
            <a:t>)</a:t>
          </a:r>
        </a:p>
      </dgm:t>
    </dgm:pt>
    <dgm:pt modelId="{3D29F023-8CC1-4FDC-B9A3-061124790399}" type="parTrans" cxnId="{42785E57-4B7D-47E0-8BBC-572C34ACF6C8}">
      <dgm:prSet/>
      <dgm:spPr/>
      <dgm:t>
        <a:bodyPr/>
        <a:lstStyle/>
        <a:p>
          <a:endParaRPr lang="en-US"/>
        </a:p>
      </dgm:t>
    </dgm:pt>
    <dgm:pt modelId="{DAEADFCB-66CB-4A0D-A231-E659CE41F96F}" type="sibTrans" cxnId="{42785E57-4B7D-47E0-8BBC-572C34ACF6C8}">
      <dgm:prSet/>
      <dgm:spPr/>
      <dgm:t>
        <a:bodyPr/>
        <a:lstStyle/>
        <a:p>
          <a:endParaRPr lang="en-US"/>
        </a:p>
      </dgm:t>
    </dgm:pt>
    <dgm:pt modelId="{3079C9C9-C980-4430-9278-FE0B7D33FB9A}" type="pres">
      <dgm:prSet presAssocID="{FABAE110-435E-4ADF-9FF2-432A8F8D5E22}" presName="diagram" presStyleCnt="0">
        <dgm:presLayoutVars>
          <dgm:dir/>
          <dgm:resizeHandles val="exact"/>
        </dgm:presLayoutVars>
      </dgm:prSet>
      <dgm:spPr/>
    </dgm:pt>
    <dgm:pt modelId="{B229F173-9B71-4A70-B1CC-2BBF010130DE}" type="pres">
      <dgm:prSet presAssocID="{D3937683-3665-4980-831D-60AECD77B44F}" presName="node" presStyleLbl="node1" presStyleIdx="0" presStyleCnt="2">
        <dgm:presLayoutVars>
          <dgm:bulletEnabled val="1"/>
        </dgm:presLayoutVars>
      </dgm:prSet>
      <dgm:spPr/>
    </dgm:pt>
    <dgm:pt modelId="{C7827B12-3FBF-4AD4-85DE-1ED44EC55310}" type="pres">
      <dgm:prSet presAssocID="{65651F16-D53A-41A5-9C63-94E9C7B91ED2}" presName="sibTrans" presStyleCnt="0"/>
      <dgm:spPr/>
    </dgm:pt>
    <dgm:pt modelId="{E3034207-5ECE-459F-A12D-7D5A71FE9AAC}" type="pres">
      <dgm:prSet presAssocID="{49EBC993-5149-45C5-A1D9-26A42EB104DD}" presName="node" presStyleLbl="node1" presStyleIdx="1" presStyleCnt="2">
        <dgm:presLayoutVars>
          <dgm:bulletEnabled val="1"/>
        </dgm:presLayoutVars>
      </dgm:prSet>
      <dgm:spPr/>
    </dgm:pt>
  </dgm:ptLst>
  <dgm:cxnLst>
    <dgm:cxn modelId="{058ED436-5267-4E98-A4DA-11602D8F41F9}" type="presOf" srcId="{D3937683-3665-4980-831D-60AECD77B44F}" destId="{B229F173-9B71-4A70-B1CC-2BBF010130DE}" srcOrd="0" destOrd="0" presId="urn:microsoft.com/office/officeart/2005/8/layout/default"/>
    <dgm:cxn modelId="{8CE8FA5F-2874-4919-BD2A-141AB3164582}" type="presOf" srcId="{49EBC993-5149-45C5-A1D9-26A42EB104DD}" destId="{E3034207-5ECE-459F-A12D-7D5A71FE9AAC}" srcOrd="0" destOrd="0" presId="urn:microsoft.com/office/officeart/2005/8/layout/default"/>
    <dgm:cxn modelId="{CC8ED367-E5FB-4A22-9C7F-09F3A348D2FA}" srcId="{FABAE110-435E-4ADF-9FF2-432A8F8D5E22}" destId="{D3937683-3665-4980-831D-60AECD77B44F}" srcOrd="0" destOrd="0" parTransId="{164A5FEC-80B5-4098-B4F2-497624269C46}" sibTransId="{65651F16-D53A-41A5-9C63-94E9C7B91ED2}"/>
    <dgm:cxn modelId="{42785E57-4B7D-47E0-8BBC-572C34ACF6C8}" srcId="{FABAE110-435E-4ADF-9FF2-432A8F8D5E22}" destId="{49EBC993-5149-45C5-A1D9-26A42EB104DD}" srcOrd="1" destOrd="0" parTransId="{3D29F023-8CC1-4FDC-B9A3-061124790399}" sibTransId="{DAEADFCB-66CB-4A0D-A231-E659CE41F96F}"/>
    <dgm:cxn modelId="{FE76B5B7-2930-4B2D-8B19-9135D81D74B6}" type="presOf" srcId="{FABAE110-435E-4ADF-9FF2-432A8F8D5E22}" destId="{3079C9C9-C980-4430-9278-FE0B7D33FB9A}" srcOrd="0" destOrd="0" presId="urn:microsoft.com/office/officeart/2005/8/layout/default"/>
    <dgm:cxn modelId="{5BDFDA23-1006-4F11-9D5C-650662795269}" type="presParOf" srcId="{3079C9C9-C980-4430-9278-FE0B7D33FB9A}" destId="{B229F173-9B71-4A70-B1CC-2BBF010130DE}" srcOrd="0" destOrd="0" presId="urn:microsoft.com/office/officeart/2005/8/layout/default"/>
    <dgm:cxn modelId="{C71E30EC-CEF3-4DB0-94C2-60F4D8658A06}" type="presParOf" srcId="{3079C9C9-C980-4430-9278-FE0B7D33FB9A}" destId="{C7827B12-3FBF-4AD4-85DE-1ED44EC55310}" srcOrd="1" destOrd="0" presId="urn:microsoft.com/office/officeart/2005/8/layout/default"/>
    <dgm:cxn modelId="{89BE64F1-A7EE-4C80-B054-CE0A15D35F25}" type="presParOf" srcId="{3079C9C9-C980-4430-9278-FE0B7D33FB9A}" destId="{E3034207-5ECE-459F-A12D-7D5A71FE9AA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10AD5-BC32-4E99-B882-BFE04EF0E4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2A423-B553-4F86-A54B-ED2666F1665F}">
      <dgm:prSet phldrT="[Text]"/>
      <dgm:spPr/>
      <dgm:t>
        <a:bodyPr/>
        <a:lstStyle/>
        <a:p>
          <a:r>
            <a:rPr lang="en-US" dirty="0"/>
            <a:t>Generate hypothesis</a:t>
          </a:r>
        </a:p>
      </dgm:t>
    </dgm:pt>
    <dgm:pt modelId="{D4547858-78FA-42E4-AE81-D08E393970AB}" type="parTrans" cxnId="{ECE1EA32-0A0F-41E1-98EF-50C3A373D84A}">
      <dgm:prSet/>
      <dgm:spPr/>
      <dgm:t>
        <a:bodyPr/>
        <a:lstStyle/>
        <a:p>
          <a:endParaRPr lang="en-US"/>
        </a:p>
      </dgm:t>
    </dgm:pt>
    <dgm:pt modelId="{4E753F61-8854-4E2B-A98A-BE49217EBB74}" type="sibTrans" cxnId="{ECE1EA32-0A0F-41E1-98EF-50C3A373D84A}">
      <dgm:prSet/>
      <dgm:spPr/>
      <dgm:t>
        <a:bodyPr/>
        <a:lstStyle/>
        <a:p>
          <a:endParaRPr lang="en-US"/>
        </a:p>
      </dgm:t>
    </dgm:pt>
    <dgm:pt modelId="{AB2955AE-1F14-4377-A02A-4CFF6630F3A9}">
      <dgm:prSet phldrT="[Text]"/>
      <dgm:spPr/>
      <dgm:t>
        <a:bodyPr/>
        <a:lstStyle/>
        <a:p>
          <a:r>
            <a:rPr lang="en-US" dirty="0"/>
            <a:t>Design study</a:t>
          </a:r>
        </a:p>
      </dgm:t>
    </dgm:pt>
    <dgm:pt modelId="{1CD20D5E-A390-46F3-BFF2-BEC4E6C92D3A}" type="parTrans" cxnId="{F420A248-4613-45B0-A4ED-48F0B07A6ECC}">
      <dgm:prSet/>
      <dgm:spPr/>
      <dgm:t>
        <a:bodyPr/>
        <a:lstStyle/>
        <a:p>
          <a:endParaRPr lang="en-US"/>
        </a:p>
      </dgm:t>
    </dgm:pt>
    <dgm:pt modelId="{A99110E2-C54B-4905-8214-14A6CCD81FC8}" type="sibTrans" cxnId="{F420A248-4613-45B0-A4ED-48F0B07A6ECC}">
      <dgm:prSet/>
      <dgm:spPr/>
      <dgm:t>
        <a:bodyPr/>
        <a:lstStyle/>
        <a:p>
          <a:endParaRPr lang="en-US"/>
        </a:p>
      </dgm:t>
    </dgm:pt>
    <dgm:pt modelId="{7084ECB8-5868-4330-8984-7DC90901CD36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3C78D762-A083-419D-84CE-B1260C6B466B}" type="parTrans" cxnId="{A128BD9A-560C-4384-88BA-CE628D3C60EB}">
      <dgm:prSet/>
      <dgm:spPr/>
      <dgm:t>
        <a:bodyPr/>
        <a:lstStyle/>
        <a:p>
          <a:endParaRPr lang="en-US"/>
        </a:p>
      </dgm:t>
    </dgm:pt>
    <dgm:pt modelId="{89435DF2-6AB1-4937-B003-84AD64B3B4A0}" type="sibTrans" cxnId="{A128BD9A-560C-4384-88BA-CE628D3C60EB}">
      <dgm:prSet/>
      <dgm:spPr/>
      <dgm:t>
        <a:bodyPr/>
        <a:lstStyle/>
        <a:p>
          <a:endParaRPr lang="en-US"/>
        </a:p>
      </dgm:t>
    </dgm:pt>
    <dgm:pt modelId="{423D8564-B961-4F64-9F9C-DD70DF3D6D61}">
      <dgm:prSet phldrT="[Text]"/>
      <dgm:spPr/>
      <dgm:t>
        <a:bodyPr/>
        <a:lstStyle/>
        <a:p>
          <a:r>
            <a:rPr lang="en-US" dirty="0"/>
            <a:t>Analyze and interpret data</a:t>
          </a:r>
        </a:p>
      </dgm:t>
    </dgm:pt>
    <dgm:pt modelId="{68E903C3-CEE4-4717-A92A-A6AF0F46F492}" type="parTrans" cxnId="{36978DCC-070C-425A-98C4-49B37043C88D}">
      <dgm:prSet/>
      <dgm:spPr/>
      <dgm:t>
        <a:bodyPr/>
        <a:lstStyle/>
        <a:p>
          <a:endParaRPr lang="en-US"/>
        </a:p>
      </dgm:t>
    </dgm:pt>
    <dgm:pt modelId="{65D1270E-0EFF-4FDD-B146-865CCFD7E0B9}" type="sibTrans" cxnId="{36978DCC-070C-425A-98C4-49B37043C88D}">
      <dgm:prSet/>
      <dgm:spPr/>
      <dgm:t>
        <a:bodyPr/>
        <a:lstStyle/>
        <a:p>
          <a:endParaRPr lang="en-US"/>
        </a:p>
      </dgm:t>
    </dgm:pt>
    <dgm:pt modelId="{662FA67C-D2D7-4F6A-9B14-8B4C54593B40}">
      <dgm:prSet phldrT="[Text]"/>
      <dgm:spPr/>
      <dgm:t>
        <a:bodyPr/>
        <a:lstStyle/>
        <a:p>
          <a:r>
            <a:rPr lang="en-US" dirty="0"/>
            <a:t>Publish findings</a:t>
          </a:r>
        </a:p>
      </dgm:t>
    </dgm:pt>
    <dgm:pt modelId="{9B35322F-880C-4E59-BFE6-C1456208825C}" type="parTrans" cxnId="{FE2FB13D-D7FF-4583-B4A4-E72F4E4176A9}">
      <dgm:prSet/>
      <dgm:spPr/>
      <dgm:t>
        <a:bodyPr/>
        <a:lstStyle/>
        <a:p>
          <a:endParaRPr lang="en-US"/>
        </a:p>
      </dgm:t>
    </dgm:pt>
    <dgm:pt modelId="{30C8AD16-881A-43B6-B3B3-6B110B1E81E1}" type="sibTrans" cxnId="{FE2FB13D-D7FF-4583-B4A4-E72F4E4176A9}">
      <dgm:prSet/>
      <dgm:spPr/>
      <dgm:t>
        <a:bodyPr/>
        <a:lstStyle/>
        <a:p>
          <a:endParaRPr lang="en-US"/>
        </a:p>
      </dgm:t>
    </dgm:pt>
    <dgm:pt modelId="{50291CB4-EEFD-4818-9396-B9F1AA0B9CB0}" type="pres">
      <dgm:prSet presAssocID="{03510AD5-BC32-4E99-B882-BFE04EF0E4A6}" presName="cycle" presStyleCnt="0">
        <dgm:presLayoutVars>
          <dgm:dir/>
          <dgm:resizeHandles val="exact"/>
        </dgm:presLayoutVars>
      </dgm:prSet>
      <dgm:spPr/>
    </dgm:pt>
    <dgm:pt modelId="{9C5FBF61-E12D-4CE9-AA71-D0E0C6EB49C4}" type="pres">
      <dgm:prSet presAssocID="{1782A423-B553-4F86-A54B-ED2666F1665F}" presName="node" presStyleLbl="node1" presStyleIdx="0" presStyleCnt="5">
        <dgm:presLayoutVars>
          <dgm:bulletEnabled val="1"/>
        </dgm:presLayoutVars>
      </dgm:prSet>
      <dgm:spPr/>
    </dgm:pt>
    <dgm:pt modelId="{7F09B002-EFA0-48E3-B1D7-C460C9267B49}" type="pres">
      <dgm:prSet presAssocID="{4E753F61-8854-4E2B-A98A-BE49217EBB74}" presName="sibTrans" presStyleLbl="sibTrans2D1" presStyleIdx="0" presStyleCnt="5"/>
      <dgm:spPr/>
    </dgm:pt>
    <dgm:pt modelId="{3CEF1FA0-70B4-457F-A0E8-EF0D3A3F682A}" type="pres">
      <dgm:prSet presAssocID="{4E753F61-8854-4E2B-A98A-BE49217EBB74}" presName="connectorText" presStyleLbl="sibTrans2D1" presStyleIdx="0" presStyleCnt="5"/>
      <dgm:spPr/>
    </dgm:pt>
    <dgm:pt modelId="{E6308C9A-E951-45C6-9D61-C2D677B3126E}" type="pres">
      <dgm:prSet presAssocID="{AB2955AE-1F14-4377-A02A-4CFF6630F3A9}" presName="node" presStyleLbl="node1" presStyleIdx="1" presStyleCnt="5">
        <dgm:presLayoutVars>
          <dgm:bulletEnabled val="1"/>
        </dgm:presLayoutVars>
      </dgm:prSet>
      <dgm:spPr/>
    </dgm:pt>
    <dgm:pt modelId="{5BA0D8BC-38B0-482D-A4EC-6E7B02EE0EC9}" type="pres">
      <dgm:prSet presAssocID="{A99110E2-C54B-4905-8214-14A6CCD81FC8}" presName="sibTrans" presStyleLbl="sibTrans2D1" presStyleIdx="1" presStyleCnt="5"/>
      <dgm:spPr/>
    </dgm:pt>
    <dgm:pt modelId="{88CEB807-AEA2-4F6E-8B46-34162C52E39C}" type="pres">
      <dgm:prSet presAssocID="{A99110E2-C54B-4905-8214-14A6CCD81FC8}" presName="connectorText" presStyleLbl="sibTrans2D1" presStyleIdx="1" presStyleCnt="5"/>
      <dgm:spPr/>
    </dgm:pt>
    <dgm:pt modelId="{A6D31131-231F-42F9-B6AC-E6CB0023DBAF}" type="pres">
      <dgm:prSet presAssocID="{7084ECB8-5868-4330-8984-7DC90901CD36}" presName="node" presStyleLbl="node1" presStyleIdx="2" presStyleCnt="5">
        <dgm:presLayoutVars>
          <dgm:bulletEnabled val="1"/>
        </dgm:presLayoutVars>
      </dgm:prSet>
      <dgm:spPr/>
    </dgm:pt>
    <dgm:pt modelId="{30A2F226-4988-4534-B9C5-7FD76D48C69E}" type="pres">
      <dgm:prSet presAssocID="{89435DF2-6AB1-4937-B003-84AD64B3B4A0}" presName="sibTrans" presStyleLbl="sibTrans2D1" presStyleIdx="2" presStyleCnt="5"/>
      <dgm:spPr/>
    </dgm:pt>
    <dgm:pt modelId="{E032F035-B251-442A-A75F-6B1E0C4E49B8}" type="pres">
      <dgm:prSet presAssocID="{89435DF2-6AB1-4937-B003-84AD64B3B4A0}" presName="connectorText" presStyleLbl="sibTrans2D1" presStyleIdx="2" presStyleCnt="5"/>
      <dgm:spPr/>
    </dgm:pt>
    <dgm:pt modelId="{5487BE1F-3455-477E-A133-7E39C399E22E}" type="pres">
      <dgm:prSet presAssocID="{423D8564-B961-4F64-9F9C-DD70DF3D6D61}" presName="node" presStyleLbl="node1" presStyleIdx="3" presStyleCnt="5">
        <dgm:presLayoutVars>
          <dgm:bulletEnabled val="1"/>
        </dgm:presLayoutVars>
      </dgm:prSet>
      <dgm:spPr/>
    </dgm:pt>
    <dgm:pt modelId="{AA3CE1DD-FB28-4435-8528-966CB778CE99}" type="pres">
      <dgm:prSet presAssocID="{65D1270E-0EFF-4FDD-B146-865CCFD7E0B9}" presName="sibTrans" presStyleLbl="sibTrans2D1" presStyleIdx="3" presStyleCnt="5"/>
      <dgm:spPr/>
    </dgm:pt>
    <dgm:pt modelId="{2D2C1D65-9A92-4395-97BE-BD615FDEBEEC}" type="pres">
      <dgm:prSet presAssocID="{65D1270E-0EFF-4FDD-B146-865CCFD7E0B9}" presName="connectorText" presStyleLbl="sibTrans2D1" presStyleIdx="3" presStyleCnt="5"/>
      <dgm:spPr/>
    </dgm:pt>
    <dgm:pt modelId="{D53EDB5B-DB30-43AC-B209-4FB35231FF03}" type="pres">
      <dgm:prSet presAssocID="{662FA67C-D2D7-4F6A-9B14-8B4C54593B40}" presName="node" presStyleLbl="node1" presStyleIdx="4" presStyleCnt="5">
        <dgm:presLayoutVars>
          <dgm:bulletEnabled val="1"/>
        </dgm:presLayoutVars>
      </dgm:prSet>
      <dgm:spPr/>
    </dgm:pt>
    <dgm:pt modelId="{6E3CF1C6-142A-48DD-B582-E50AD79539EB}" type="pres">
      <dgm:prSet presAssocID="{30C8AD16-881A-43B6-B3B3-6B110B1E81E1}" presName="sibTrans" presStyleLbl="sibTrans2D1" presStyleIdx="4" presStyleCnt="5"/>
      <dgm:spPr/>
    </dgm:pt>
    <dgm:pt modelId="{43D6D9C2-19D1-4FC1-9E1C-793FC0610EB5}" type="pres">
      <dgm:prSet presAssocID="{30C8AD16-881A-43B6-B3B3-6B110B1E81E1}" presName="connectorText" presStyleLbl="sibTrans2D1" presStyleIdx="4" presStyleCnt="5"/>
      <dgm:spPr/>
    </dgm:pt>
  </dgm:ptLst>
  <dgm:cxnLst>
    <dgm:cxn modelId="{C1027204-FB12-4AA9-9508-9B2C83A068D2}" type="presOf" srcId="{89435DF2-6AB1-4937-B003-84AD64B3B4A0}" destId="{30A2F226-4988-4534-B9C5-7FD76D48C69E}" srcOrd="0" destOrd="0" presId="urn:microsoft.com/office/officeart/2005/8/layout/cycle2"/>
    <dgm:cxn modelId="{7E24DB04-E556-4409-8ABB-A3BCF4C25FB2}" type="presOf" srcId="{A99110E2-C54B-4905-8214-14A6CCD81FC8}" destId="{88CEB807-AEA2-4F6E-8B46-34162C52E39C}" srcOrd="1" destOrd="0" presId="urn:microsoft.com/office/officeart/2005/8/layout/cycle2"/>
    <dgm:cxn modelId="{5AB9F705-5A9E-4D28-AE7C-D699CC6C94A6}" type="presOf" srcId="{AB2955AE-1F14-4377-A02A-4CFF6630F3A9}" destId="{E6308C9A-E951-45C6-9D61-C2D677B3126E}" srcOrd="0" destOrd="0" presId="urn:microsoft.com/office/officeart/2005/8/layout/cycle2"/>
    <dgm:cxn modelId="{DE256D09-DD8F-4F9D-AE75-AA384613D561}" type="presOf" srcId="{423D8564-B961-4F64-9F9C-DD70DF3D6D61}" destId="{5487BE1F-3455-477E-A133-7E39C399E22E}" srcOrd="0" destOrd="0" presId="urn:microsoft.com/office/officeart/2005/8/layout/cycle2"/>
    <dgm:cxn modelId="{24603123-2FF1-468C-89FC-3B7FE5202975}" type="presOf" srcId="{7084ECB8-5868-4330-8984-7DC90901CD36}" destId="{A6D31131-231F-42F9-B6AC-E6CB0023DBAF}" srcOrd="0" destOrd="0" presId="urn:microsoft.com/office/officeart/2005/8/layout/cycle2"/>
    <dgm:cxn modelId="{629A872E-AF4A-4C81-BF20-0C7C399304DD}" type="presOf" srcId="{A99110E2-C54B-4905-8214-14A6CCD81FC8}" destId="{5BA0D8BC-38B0-482D-A4EC-6E7B02EE0EC9}" srcOrd="0" destOrd="0" presId="urn:microsoft.com/office/officeart/2005/8/layout/cycle2"/>
    <dgm:cxn modelId="{ECE1EA32-0A0F-41E1-98EF-50C3A373D84A}" srcId="{03510AD5-BC32-4E99-B882-BFE04EF0E4A6}" destId="{1782A423-B553-4F86-A54B-ED2666F1665F}" srcOrd="0" destOrd="0" parTransId="{D4547858-78FA-42E4-AE81-D08E393970AB}" sibTransId="{4E753F61-8854-4E2B-A98A-BE49217EBB74}"/>
    <dgm:cxn modelId="{FE2FB13D-D7FF-4583-B4A4-E72F4E4176A9}" srcId="{03510AD5-BC32-4E99-B882-BFE04EF0E4A6}" destId="{662FA67C-D2D7-4F6A-9B14-8B4C54593B40}" srcOrd="4" destOrd="0" parTransId="{9B35322F-880C-4E59-BFE6-C1456208825C}" sibTransId="{30C8AD16-881A-43B6-B3B3-6B110B1E81E1}"/>
    <dgm:cxn modelId="{BA621445-F8C7-4DF8-8EAF-C6CA221CE3B9}" type="presOf" srcId="{662FA67C-D2D7-4F6A-9B14-8B4C54593B40}" destId="{D53EDB5B-DB30-43AC-B209-4FB35231FF03}" srcOrd="0" destOrd="0" presId="urn:microsoft.com/office/officeart/2005/8/layout/cycle2"/>
    <dgm:cxn modelId="{BF154F66-7590-4B2C-939F-959D1676793D}" type="presOf" srcId="{4E753F61-8854-4E2B-A98A-BE49217EBB74}" destId="{7F09B002-EFA0-48E3-B1D7-C460C9267B49}" srcOrd="0" destOrd="0" presId="urn:microsoft.com/office/officeart/2005/8/layout/cycle2"/>
    <dgm:cxn modelId="{F420A248-4613-45B0-A4ED-48F0B07A6ECC}" srcId="{03510AD5-BC32-4E99-B882-BFE04EF0E4A6}" destId="{AB2955AE-1F14-4377-A02A-4CFF6630F3A9}" srcOrd="1" destOrd="0" parTransId="{1CD20D5E-A390-46F3-BFF2-BEC4E6C92D3A}" sibTransId="{A99110E2-C54B-4905-8214-14A6CCD81FC8}"/>
    <dgm:cxn modelId="{E4E78B7E-D191-4D01-A3F2-FF8683203113}" type="presOf" srcId="{1782A423-B553-4F86-A54B-ED2666F1665F}" destId="{9C5FBF61-E12D-4CE9-AA71-D0E0C6EB49C4}" srcOrd="0" destOrd="0" presId="urn:microsoft.com/office/officeart/2005/8/layout/cycle2"/>
    <dgm:cxn modelId="{DED49E7F-1B4C-4F91-AA81-F9B71ADB675D}" type="presOf" srcId="{65D1270E-0EFF-4FDD-B146-865CCFD7E0B9}" destId="{2D2C1D65-9A92-4395-97BE-BD615FDEBEEC}" srcOrd="1" destOrd="0" presId="urn:microsoft.com/office/officeart/2005/8/layout/cycle2"/>
    <dgm:cxn modelId="{D6012087-D651-4A88-A22A-09BB9280E3AD}" type="presOf" srcId="{30C8AD16-881A-43B6-B3B3-6B110B1E81E1}" destId="{43D6D9C2-19D1-4FC1-9E1C-793FC0610EB5}" srcOrd="1" destOrd="0" presId="urn:microsoft.com/office/officeart/2005/8/layout/cycle2"/>
    <dgm:cxn modelId="{A128BD9A-560C-4384-88BA-CE628D3C60EB}" srcId="{03510AD5-BC32-4E99-B882-BFE04EF0E4A6}" destId="{7084ECB8-5868-4330-8984-7DC90901CD36}" srcOrd="2" destOrd="0" parTransId="{3C78D762-A083-419D-84CE-B1260C6B466B}" sibTransId="{89435DF2-6AB1-4937-B003-84AD64B3B4A0}"/>
    <dgm:cxn modelId="{79BFACB4-2B14-4605-A54B-75DA945D446C}" type="presOf" srcId="{89435DF2-6AB1-4937-B003-84AD64B3B4A0}" destId="{E032F035-B251-442A-A75F-6B1E0C4E49B8}" srcOrd="1" destOrd="0" presId="urn:microsoft.com/office/officeart/2005/8/layout/cycle2"/>
    <dgm:cxn modelId="{36978DCC-070C-425A-98C4-49B37043C88D}" srcId="{03510AD5-BC32-4E99-B882-BFE04EF0E4A6}" destId="{423D8564-B961-4F64-9F9C-DD70DF3D6D61}" srcOrd="3" destOrd="0" parTransId="{68E903C3-CEE4-4717-A92A-A6AF0F46F492}" sibTransId="{65D1270E-0EFF-4FDD-B146-865CCFD7E0B9}"/>
    <dgm:cxn modelId="{565BBDD1-063D-47CC-96B7-F96F983C46FA}" type="presOf" srcId="{03510AD5-BC32-4E99-B882-BFE04EF0E4A6}" destId="{50291CB4-EEFD-4818-9396-B9F1AA0B9CB0}" srcOrd="0" destOrd="0" presId="urn:microsoft.com/office/officeart/2005/8/layout/cycle2"/>
    <dgm:cxn modelId="{96D86EE1-C604-4290-A088-D309616192E8}" type="presOf" srcId="{65D1270E-0EFF-4FDD-B146-865CCFD7E0B9}" destId="{AA3CE1DD-FB28-4435-8528-966CB778CE99}" srcOrd="0" destOrd="0" presId="urn:microsoft.com/office/officeart/2005/8/layout/cycle2"/>
    <dgm:cxn modelId="{4F8A75E6-D5C0-4E4C-90AD-E6E2E9EFB6E7}" type="presOf" srcId="{4E753F61-8854-4E2B-A98A-BE49217EBB74}" destId="{3CEF1FA0-70B4-457F-A0E8-EF0D3A3F682A}" srcOrd="1" destOrd="0" presId="urn:microsoft.com/office/officeart/2005/8/layout/cycle2"/>
    <dgm:cxn modelId="{3F570BEA-4A0F-4978-8F16-10D0100B8109}" type="presOf" srcId="{30C8AD16-881A-43B6-B3B3-6B110B1E81E1}" destId="{6E3CF1C6-142A-48DD-B582-E50AD79539EB}" srcOrd="0" destOrd="0" presId="urn:microsoft.com/office/officeart/2005/8/layout/cycle2"/>
    <dgm:cxn modelId="{54BC3EDF-EDC3-447F-A29A-0FBE4F99D40D}" type="presParOf" srcId="{50291CB4-EEFD-4818-9396-B9F1AA0B9CB0}" destId="{9C5FBF61-E12D-4CE9-AA71-D0E0C6EB49C4}" srcOrd="0" destOrd="0" presId="urn:microsoft.com/office/officeart/2005/8/layout/cycle2"/>
    <dgm:cxn modelId="{887BD060-258C-4EBE-A1F4-27EE604F4A18}" type="presParOf" srcId="{50291CB4-EEFD-4818-9396-B9F1AA0B9CB0}" destId="{7F09B002-EFA0-48E3-B1D7-C460C9267B49}" srcOrd="1" destOrd="0" presId="urn:microsoft.com/office/officeart/2005/8/layout/cycle2"/>
    <dgm:cxn modelId="{B2A38838-7300-4AD8-B2D8-E9351EA4CC0A}" type="presParOf" srcId="{7F09B002-EFA0-48E3-B1D7-C460C9267B49}" destId="{3CEF1FA0-70B4-457F-A0E8-EF0D3A3F682A}" srcOrd="0" destOrd="0" presId="urn:microsoft.com/office/officeart/2005/8/layout/cycle2"/>
    <dgm:cxn modelId="{55EAC937-A39A-4D25-B819-C6CC7B5D8627}" type="presParOf" srcId="{50291CB4-EEFD-4818-9396-B9F1AA0B9CB0}" destId="{E6308C9A-E951-45C6-9D61-C2D677B3126E}" srcOrd="2" destOrd="0" presId="urn:microsoft.com/office/officeart/2005/8/layout/cycle2"/>
    <dgm:cxn modelId="{0977CBC7-3370-466B-9886-FEE39F25E41E}" type="presParOf" srcId="{50291CB4-EEFD-4818-9396-B9F1AA0B9CB0}" destId="{5BA0D8BC-38B0-482D-A4EC-6E7B02EE0EC9}" srcOrd="3" destOrd="0" presId="urn:microsoft.com/office/officeart/2005/8/layout/cycle2"/>
    <dgm:cxn modelId="{ACF16395-B910-478F-B800-F36AE82CF0FD}" type="presParOf" srcId="{5BA0D8BC-38B0-482D-A4EC-6E7B02EE0EC9}" destId="{88CEB807-AEA2-4F6E-8B46-34162C52E39C}" srcOrd="0" destOrd="0" presId="urn:microsoft.com/office/officeart/2005/8/layout/cycle2"/>
    <dgm:cxn modelId="{1BF1A428-3E4C-4086-905E-8077B3D8186C}" type="presParOf" srcId="{50291CB4-EEFD-4818-9396-B9F1AA0B9CB0}" destId="{A6D31131-231F-42F9-B6AC-E6CB0023DBAF}" srcOrd="4" destOrd="0" presId="urn:microsoft.com/office/officeart/2005/8/layout/cycle2"/>
    <dgm:cxn modelId="{1C6AA55A-2AFA-4773-B83C-CCC3722B998F}" type="presParOf" srcId="{50291CB4-EEFD-4818-9396-B9F1AA0B9CB0}" destId="{30A2F226-4988-4534-B9C5-7FD76D48C69E}" srcOrd="5" destOrd="0" presId="urn:microsoft.com/office/officeart/2005/8/layout/cycle2"/>
    <dgm:cxn modelId="{CFBA58EA-8C5D-4163-B393-A19AD0B8721B}" type="presParOf" srcId="{30A2F226-4988-4534-B9C5-7FD76D48C69E}" destId="{E032F035-B251-442A-A75F-6B1E0C4E49B8}" srcOrd="0" destOrd="0" presId="urn:microsoft.com/office/officeart/2005/8/layout/cycle2"/>
    <dgm:cxn modelId="{65B24461-08AA-4AD1-A956-4123126DE4EF}" type="presParOf" srcId="{50291CB4-EEFD-4818-9396-B9F1AA0B9CB0}" destId="{5487BE1F-3455-477E-A133-7E39C399E22E}" srcOrd="6" destOrd="0" presId="urn:microsoft.com/office/officeart/2005/8/layout/cycle2"/>
    <dgm:cxn modelId="{3C5D621F-F3C1-44E7-9F0B-4D2B10297674}" type="presParOf" srcId="{50291CB4-EEFD-4818-9396-B9F1AA0B9CB0}" destId="{AA3CE1DD-FB28-4435-8528-966CB778CE99}" srcOrd="7" destOrd="0" presId="urn:microsoft.com/office/officeart/2005/8/layout/cycle2"/>
    <dgm:cxn modelId="{772410F2-78AD-4FF3-B943-78B007CB23FD}" type="presParOf" srcId="{AA3CE1DD-FB28-4435-8528-966CB778CE99}" destId="{2D2C1D65-9A92-4395-97BE-BD615FDEBEEC}" srcOrd="0" destOrd="0" presId="urn:microsoft.com/office/officeart/2005/8/layout/cycle2"/>
    <dgm:cxn modelId="{2FDB2039-DBD5-4639-A4B3-037409C70DFB}" type="presParOf" srcId="{50291CB4-EEFD-4818-9396-B9F1AA0B9CB0}" destId="{D53EDB5B-DB30-43AC-B209-4FB35231FF03}" srcOrd="8" destOrd="0" presId="urn:microsoft.com/office/officeart/2005/8/layout/cycle2"/>
    <dgm:cxn modelId="{C63C76B1-2518-46C8-898C-229877D04003}" type="presParOf" srcId="{50291CB4-EEFD-4818-9396-B9F1AA0B9CB0}" destId="{6E3CF1C6-142A-48DD-B582-E50AD79539EB}" srcOrd="9" destOrd="0" presId="urn:microsoft.com/office/officeart/2005/8/layout/cycle2"/>
    <dgm:cxn modelId="{0236C47D-D075-4135-8D90-AEB896403D9E}" type="presParOf" srcId="{6E3CF1C6-142A-48DD-B582-E50AD79539EB}" destId="{43D6D9C2-19D1-4FC1-9E1C-793FC0610E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510AD5-BC32-4E99-B882-BFE04EF0E4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2A423-B553-4F86-A54B-ED2666F1665F}">
      <dgm:prSet phldrT="[Text]"/>
      <dgm:spPr/>
      <dgm:t>
        <a:bodyPr/>
        <a:lstStyle/>
        <a:p>
          <a:r>
            <a:rPr lang="en-US" dirty="0"/>
            <a:t>Generate hypothesis</a:t>
          </a:r>
        </a:p>
      </dgm:t>
    </dgm:pt>
    <dgm:pt modelId="{D4547858-78FA-42E4-AE81-D08E393970AB}" type="parTrans" cxnId="{ECE1EA32-0A0F-41E1-98EF-50C3A373D84A}">
      <dgm:prSet/>
      <dgm:spPr/>
      <dgm:t>
        <a:bodyPr/>
        <a:lstStyle/>
        <a:p>
          <a:endParaRPr lang="en-US"/>
        </a:p>
      </dgm:t>
    </dgm:pt>
    <dgm:pt modelId="{4E753F61-8854-4E2B-A98A-BE49217EBB74}" type="sibTrans" cxnId="{ECE1EA32-0A0F-41E1-98EF-50C3A373D84A}">
      <dgm:prSet/>
      <dgm:spPr/>
      <dgm:t>
        <a:bodyPr/>
        <a:lstStyle/>
        <a:p>
          <a:endParaRPr lang="en-US"/>
        </a:p>
      </dgm:t>
    </dgm:pt>
    <dgm:pt modelId="{AB2955AE-1F14-4377-A02A-4CFF6630F3A9}">
      <dgm:prSet phldrT="[Text]"/>
      <dgm:spPr/>
      <dgm:t>
        <a:bodyPr/>
        <a:lstStyle/>
        <a:p>
          <a:r>
            <a:rPr lang="en-US" dirty="0"/>
            <a:t>Design study</a:t>
          </a:r>
        </a:p>
      </dgm:t>
    </dgm:pt>
    <dgm:pt modelId="{1CD20D5E-A390-46F3-BFF2-BEC4E6C92D3A}" type="parTrans" cxnId="{F420A248-4613-45B0-A4ED-48F0B07A6ECC}">
      <dgm:prSet/>
      <dgm:spPr/>
      <dgm:t>
        <a:bodyPr/>
        <a:lstStyle/>
        <a:p>
          <a:endParaRPr lang="en-US"/>
        </a:p>
      </dgm:t>
    </dgm:pt>
    <dgm:pt modelId="{A99110E2-C54B-4905-8214-14A6CCD81FC8}" type="sibTrans" cxnId="{F420A248-4613-45B0-A4ED-48F0B07A6ECC}">
      <dgm:prSet/>
      <dgm:spPr/>
      <dgm:t>
        <a:bodyPr/>
        <a:lstStyle/>
        <a:p>
          <a:endParaRPr lang="en-US"/>
        </a:p>
      </dgm:t>
    </dgm:pt>
    <dgm:pt modelId="{7084ECB8-5868-4330-8984-7DC90901CD36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3C78D762-A083-419D-84CE-B1260C6B466B}" type="parTrans" cxnId="{A128BD9A-560C-4384-88BA-CE628D3C60EB}">
      <dgm:prSet/>
      <dgm:spPr/>
      <dgm:t>
        <a:bodyPr/>
        <a:lstStyle/>
        <a:p>
          <a:endParaRPr lang="en-US"/>
        </a:p>
      </dgm:t>
    </dgm:pt>
    <dgm:pt modelId="{89435DF2-6AB1-4937-B003-84AD64B3B4A0}" type="sibTrans" cxnId="{A128BD9A-560C-4384-88BA-CE628D3C60EB}">
      <dgm:prSet/>
      <dgm:spPr/>
      <dgm:t>
        <a:bodyPr/>
        <a:lstStyle/>
        <a:p>
          <a:endParaRPr lang="en-US"/>
        </a:p>
      </dgm:t>
    </dgm:pt>
    <dgm:pt modelId="{423D8564-B961-4F64-9F9C-DD70DF3D6D61}">
      <dgm:prSet phldrT="[Text]"/>
      <dgm:spPr/>
      <dgm:t>
        <a:bodyPr/>
        <a:lstStyle/>
        <a:p>
          <a:r>
            <a:rPr lang="en-US" dirty="0"/>
            <a:t>Analyze and interpret data</a:t>
          </a:r>
        </a:p>
      </dgm:t>
    </dgm:pt>
    <dgm:pt modelId="{68E903C3-CEE4-4717-A92A-A6AF0F46F492}" type="parTrans" cxnId="{36978DCC-070C-425A-98C4-49B37043C88D}">
      <dgm:prSet/>
      <dgm:spPr/>
      <dgm:t>
        <a:bodyPr/>
        <a:lstStyle/>
        <a:p>
          <a:endParaRPr lang="en-US"/>
        </a:p>
      </dgm:t>
    </dgm:pt>
    <dgm:pt modelId="{65D1270E-0EFF-4FDD-B146-865CCFD7E0B9}" type="sibTrans" cxnId="{36978DCC-070C-425A-98C4-49B37043C88D}">
      <dgm:prSet/>
      <dgm:spPr/>
      <dgm:t>
        <a:bodyPr/>
        <a:lstStyle/>
        <a:p>
          <a:endParaRPr lang="en-US"/>
        </a:p>
      </dgm:t>
    </dgm:pt>
    <dgm:pt modelId="{662FA67C-D2D7-4F6A-9B14-8B4C54593B40}">
      <dgm:prSet phldrT="[Text]"/>
      <dgm:spPr/>
      <dgm:t>
        <a:bodyPr/>
        <a:lstStyle/>
        <a:p>
          <a:r>
            <a:rPr lang="en-US" dirty="0"/>
            <a:t>Publish findings</a:t>
          </a:r>
        </a:p>
      </dgm:t>
    </dgm:pt>
    <dgm:pt modelId="{9B35322F-880C-4E59-BFE6-C1456208825C}" type="parTrans" cxnId="{FE2FB13D-D7FF-4583-B4A4-E72F4E4176A9}">
      <dgm:prSet/>
      <dgm:spPr/>
      <dgm:t>
        <a:bodyPr/>
        <a:lstStyle/>
        <a:p>
          <a:endParaRPr lang="en-US"/>
        </a:p>
      </dgm:t>
    </dgm:pt>
    <dgm:pt modelId="{30C8AD16-881A-43B6-B3B3-6B110B1E81E1}" type="sibTrans" cxnId="{FE2FB13D-D7FF-4583-B4A4-E72F4E4176A9}">
      <dgm:prSet/>
      <dgm:spPr/>
      <dgm:t>
        <a:bodyPr/>
        <a:lstStyle/>
        <a:p>
          <a:endParaRPr lang="en-US"/>
        </a:p>
      </dgm:t>
    </dgm:pt>
    <dgm:pt modelId="{50291CB4-EEFD-4818-9396-B9F1AA0B9CB0}" type="pres">
      <dgm:prSet presAssocID="{03510AD5-BC32-4E99-B882-BFE04EF0E4A6}" presName="cycle" presStyleCnt="0">
        <dgm:presLayoutVars>
          <dgm:dir/>
          <dgm:resizeHandles val="exact"/>
        </dgm:presLayoutVars>
      </dgm:prSet>
      <dgm:spPr/>
    </dgm:pt>
    <dgm:pt modelId="{9C5FBF61-E12D-4CE9-AA71-D0E0C6EB49C4}" type="pres">
      <dgm:prSet presAssocID="{1782A423-B553-4F86-A54B-ED2666F1665F}" presName="node" presStyleLbl="node1" presStyleIdx="0" presStyleCnt="5">
        <dgm:presLayoutVars>
          <dgm:bulletEnabled val="1"/>
        </dgm:presLayoutVars>
      </dgm:prSet>
      <dgm:spPr/>
    </dgm:pt>
    <dgm:pt modelId="{7F09B002-EFA0-48E3-B1D7-C460C9267B49}" type="pres">
      <dgm:prSet presAssocID="{4E753F61-8854-4E2B-A98A-BE49217EBB74}" presName="sibTrans" presStyleLbl="sibTrans2D1" presStyleIdx="0" presStyleCnt="5"/>
      <dgm:spPr/>
    </dgm:pt>
    <dgm:pt modelId="{3CEF1FA0-70B4-457F-A0E8-EF0D3A3F682A}" type="pres">
      <dgm:prSet presAssocID="{4E753F61-8854-4E2B-A98A-BE49217EBB74}" presName="connectorText" presStyleLbl="sibTrans2D1" presStyleIdx="0" presStyleCnt="5"/>
      <dgm:spPr/>
    </dgm:pt>
    <dgm:pt modelId="{E6308C9A-E951-45C6-9D61-C2D677B3126E}" type="pres">
      <dgm:prSet presAssocID="{AB2955AE-1F14-4377-A02A-4CFF6630F3A9}" presName="node" presStyleLbl="node1" presStyleIdx="1" presStyleCnt="5">
        <dgm:presLayoutVars>
          <dgm:bulletEnabled val="1"/>
        </dgm:presLayoutVars>
      </dgm:prSet>
      <dgm:spPr/>
    </dgm:pt>
    <dgm:pt modelId="{5BA0D8BC-38B0-482D-A4EC-6E7B02EE0EC9}" type="pres">
      <dgm:prSet presAssocID="{A99110E2-C54B-4905-8214-14A6CCD81FC8}" presName="sibTrans" presStyleLbl="sibTrans2D1" presStyleIdx="1" presStyleCnt="5"/>
      <dgm:spPr/>
    </dgm:pt>
    <dgm:pt modelId="{88CEB807-AEA2-4F6E-8B46-34162C52E39C}" type="pres">
      <dgm:prSet presAssocID="{A99110E2-C54B-4905-8214-14A6CCD81FC8}" presName="connectorText" presStyleLbl="sibTrans2D1" presStyleIdx="1" presStyleCnt="5"/>
      <dgm:spPr/>
    </dgm:pt>
    <dgm:pt modelId="{A6D31131-231F-42F9-B6AC-E6CB0023DBAF}" type="pres">
      <dgm:prSet presAssocID="{7084ECB8-5868-4330-8984-7DC90901CD36}" presName="node" presStyleLbl="node1" presStyleIdx="2" presStyleCnt="5">
        <dgm:presLayoutVars>
          <dgm:bulletEnabled val="1"/>
        </dgm:presLayoutVars>
      </dgm:prSet>
      <dgm:spPr/>
    </dgm:pt>
    <dgm:pt modelId="{30A2F226-4988-4534-B9C5-7FD76D48C69E}" type="pres">
      <dgm:prSet presAssocID="{89435DF2-6AB1-4937-B003-84AD64B3B4A0}" presName="sibTrans" presStyleLbl="sibTrans2D1" presStyleIdx="2" presStyleCnt="5"/>
      <dgm:spPr/>
    </dgm:pt>
    <dgm:pt modelId="{E032F035-B251-442A-A75F-6B1E0C4E49B8}" type="pres">
      <dgm:prSet presAssocID="{89435DF2-6AB1-4937-B003-84AD64B3B4A0}" presName="connectorText" presStyleLbl="sibTrans2D1" presStyleIdx="2" presStyleCnt="5"/>
      <dgm:spPr/>
    </dgm:pt>
    <dgm:pt modelId="{5487BE1F-3455-477E-A133-7E39C399E22E}" type="pres">
      <dgm:prSet presAssocID="{423D8564-B961-4F64-9F9C-DD70DF3D6D61}" presName="node" presStyleLbl="node1" presStyleIdx="3" presStyleCnt="5">
        <dgm:presLayoutVars>
          <dgm:bulletEnabled val="1"/>
        </dgm:presLayoutVars>
      </dgm:prSet>
      <dgm:spPr/>
    </dgm:pt>
    <dgm:pt modelId="{AA3CE1DD-FB28-4435-8528-966CB778CE99}" type="pres">
      <dgm:prSet presAssocID="{65D1270E-0EFF-4FDD-B146-865CCFD7E0B9}" presName="sibTrans" presStyleLbl="sibTrans2D1" presStyleIdx="3" presStyleCnt="5"/>
      <dgm:spPr/>
    </dgm:pt>
    <dgm:pt modelId="{2D2C1D65-9A92-4395-97BE-BD615FDEBEEC}" type="pres">
      <dgm:prSet presAssocID="{65D1270E-0EFF-4FDD-B146-865CCFD7E0B9}" presName="connectorText" presStyleLbl="sibTrans2D1" presStyleIdx="3" presStyleCnt="5"/>
      <dgm:spPr/>
    </dgm:pt>
    <dgm:pt modelId="{D53EDB5B-DB30-43AC-B209-4FB35231FF03}" type="pres">
      <dgm:prSet presAssocID="{662FA67C-D2D7-4F6A-9B14-8B4C54593B40}" presName="node" presStyleLbl="node1" presStyleIdx="4" presStyleCnt="5">
        <dgm:presLayoutVars>
          <dgm:bulletEnabled val="1"/>
        </dgm:presLayoutVars>
      </dgm:prSet>
      <dgm:spPr/>
    </dgm:pt>
    <dgm:pt modelId="{6E3CF1C6-142A-48DD-B582-E50AD79539EB}" type="pres">
      <dgm:prSet presAssocID="{30C8AD16-881A-43B6-B3B3-6B110B1E81E1}" presName="sibTrans" presStyleLbl="sibTrans2D1" presStyleIdx="4" presStyleCnt="5"/>
      <dgm:spPr/>
    </dgm:pt>
    <dgm:pt modelId="{43D6D9C2-19D1-4FC1-9E1C-793FC0610EB5}" type="pres">
      <dgm:prSet presAssocID="{30C8AD16-881A-43B6-B3B3-6B110B1E81E1}" presName="connectorText" presStyleLbl="sibTrans2D1" presStyleIdx="4" presStyleCnt="5"/>
      <dgm:spPr/>
    </dgm:pt>
  </dgm:ptLst>
  <dgm:cxnLst>
    <dgm:cxn modelId="{C3C5520B-D4E8-4506-82E3-491B442DA19A}" type="presOf" srcId="{89435DF2-6AB1-4937-B003-84AD64B3B4A0}" destId="{30A2F226-4988-4534-B9C5-7FD76D48C69E}" srcOrd="0" destOrd="0" presId="urn:microsoft.com/office/officeart/2005/8/layout/cycle2"/>
    <dgm:cxn modelId="{DDD3AB0B-9D5F-4A3B-A5FF-C885253347F0}" type="presOf" srcId="{4E753F61-8854-4E2B-A98A-BE49217EBB74}" destId="{3CEF1FA0-70B4-457F-A0E8-EF0D3A3F682A}" srcOrd="1" destOrd="0" presId="urn:microsoft.com/office/officeart/2005/8/layout/cycle2"/>
    <dgm:cxn modelId="{085C7012-4FB4-495B-B5DE-28EC21776D1C}" type="presOf" srcId="{1782A423-B553-4F86-A54B-ED2666F1665F}" destId="{9C5FBF61-E12D-4CE9-AA71-D0E0C6EB49C4}" srcOrd="0" destOrd="0" presId="urn:microsoft.com/office/officeart/2005/8/layout/cycle2"/>
    <dgm:cxn modelId="{8F562023-AB5E-40BD-BF9A-CC12FD1F4A7D}" type="presOf" srcId="{7084ECB8-5868-4330-8984-7DC90901CD36}" destId="{A6D31131-231F-42F9-B6AC-E6CB0023DBAF}" srcOrd="0" destOrd="0" presId="urn:microsoft.com/office/officeart/2005/8/layout/cycle2"/>
    <dgm:cxn modelId="{FF980F25-EEFE-40E9-BB32-0BD1590E3052}" type="presOf" srcId="{30C8AD16-881A-43B6-B3B3-6B110B1E81E1}" destId="{43D6D9C2-19D1-4FC1-9E1C-793FC0610EB5}" srcOrd="1" destOrd="0" presId="urn:microsoft.com/office/officeart/2005/8/layout/cycle2"/>
    <dgm:cxn modelId="{ECE1EA32-0A0F-41E1-98EF-50C3A373D84A}" srcId="{03510AD5-BC32-4E99-B882-BFE04EF0E4A6}" destId="{1782A423-B553-4F86-A54B-ED2666F1665F}" srcOrd="0" destOrd="0" parTransId="{D4547858-78FA-42E4-AE81-D08E393970AB}" sibTransId="{4E753F61-8854-4E2B-A98A-BE49217EBB74}"/>
    <dgm:cxn modelId="{FE2FB13D-D7FF-4583-B4A4-E72F4E4176A9}" srcId="{03510AD5-BC32-4E99-B882-BFE04EF0E4A6}" destId="{662FA67C-D2D7-4F6A-9B14-8B4C54593B40}" srcOrd="4" destOrd="0" parTransId="{9B35322F-880C-4E59-BFE6-C1456208825C}" sibTransId="{30C8AD16-881A-43B6-B3B3-6B110B1E81E1}"/>
    <dgm:cxn modelId="{81AC9941-B21A-4232-B085-C5032AED3532}" type="presOf" srcId="{65D1270E-0EFF-4FDD-B146-865CCFD7E0B9}" destId="{2D2C1D65-9A92-4395-97BE-BD615FDEBEEC}" srcOrd="1" destOrd="0" presId="urn:microsoft.com/office/officeart/2005/8/layout/cycle2"/>
    <dgm:cxn modelId="{09C29447-057C-4506-AF1A-2B00F9E56EB5}" type="presOf" srcId="{4E753F61-8854-4E2B-A98A-BE49217EBB74}" destId="{7F09B002-EFA0-48E3-B1D7-C460C9267B49}" srcOrd="0" destOrd="0" presId="urn:microsoft.com/office/officeart/2005/8/layout/cycle2"/>
    <dgm:cxn modelId="{F420A248-4613-45B0-A4ED-48F0B07A6ECC}" srcId="{03510AD5-BC32-4E99-B882-BFE04EF0E4A6}" destId="{AB2955AE-1F14-4377-A02A-4CFF6630F3A9}" srcOrd="1" destOrd="0" parTransId="{1CD20D5E-A390-46F3-BFF2-BEC4E6C92D3A}" sibTransId="{A99110E2-C54B-4905-8214-14A6CCD81FC8}"/>
    <dgm:cxn modelId="{3F25EE7F-0670-4BE9-A593-D87D59DEB2EA}" type="presOf" srcId="{65D1270E-0EFF-4FDD-B146-865CCFD7E0B9}" destId="{AA3CE1DD-FB28-4435-8528-966CB778CE99}" srcOrd="0" destOrd="0" presId="urn:microsoft.com/office/officeart/2005/8/layout/cycle2"/>
    <dgm:cxn modelId="{A128BD9A-560C-4384-88BA-CE628D3C60EB}" srcId="{03510AD5-BC32-4E99-B882-BFE04EF0E4A6}" destId="{7084ECB8-5868-4330-8984-7DC90901CD36}" srcOrd="2" destOrd="0" parTransId="{3C78D762-A083-419D-84CE-B1260C6B466B}" sibTransId="{89435DF2-6AB1-4937-B003-84AD64B3B4A0}"/>
    <dgm:cxn modelId="{6408B29E-7BCE-4D6A-B64D-1CFEE0971B94}" type="presOf" srcId="{03510AD5-BC32-4E99-B882-BFE04EF0E4A6}" destId="{50291CB4-EEFD-4818-9396-B9F1AA0B9CB0}" srcOrd="0" destOrd="0" presId="urn:microsoft.com/office/officeart/2005/8/layout/cycle2"/>
    <dgm:cxn modelId="{80E787B8-9613-462A-968F-A42CFF59C728}" type="presOf" srcId="{423D8564-B961-4F64-9F9C-DD70DF3D6D61}" destId="{5487BE1F-3455-477E-A133-7E39C399E22E}" srcOrd="0" destOrd="0" presId="urn:microsoft.com/office/officeart/2005/8/layout/cycle2"/>
    <dgm:cxn modelId="{84369EC3-7A83-4B07-BB5B-4682F387305A}" type="presOf" srcId="{30C8AD16-881A-43B6-B3B3-6B110B1E81E1}" destId="{6E3CF1C6-142A-48DD-B582-E50AD79539EB}" srcOrd="0" destOrd="0" presId="urn:microsoft.com/office/officeart/2005/8/layout/cycle2"/>
    <dgm:cxn modelId="{36978DCC-070C-425A-98C4-49B37043C88D}" srcId="{03510AD5-BC32-4E99-B882-BFE04EF0E4A6}" destId="{423D8564-B961-4F64-9F9C-DD70DF3D6D61}" srcOrd="3" destOrd="0" parTransId="{68E903C3-CEE4-4717-A92A-A6AF0F46F492}" sibTransId="{65D1270E-0EFF-4FDD-B146-865CCFD7E0B9}"/>
    <dgm:cxn modelId="{C2BFD0D2-C857-4FFC-865B-D3511F77D57C}" type="presOf" srcId="{A99110E2-C54B-4905-8214-14A6CCD81FC8}" destId="{88CEB807-AEA2-4F6E-8B46-34162C52E39C}" srcOrd="1" destOrd="0" presId="urn:microsoft.com/office/officeart/2005/8/layout/cycle2"/>
    <dgm:cxn modelId="{DB4AF5D6-C874-4D5D-B8CA-50C717F4B1D3}" type="presOf" srcId="{662FA67C-D2D7-4F6A-9B14-8B4C54593B40}" destId="{D53EDB5B-DB30-43AC-B209-4FB35231FF03}" srcOrd="0" destOrd="0" presId="urn:microsoft.com/office/officeart/2005/8/layout/cycle2"/>
    <dgm:cxn modelId="{3AF7A1D9-E0B2-47F6-A2DD-7FAEA9A7EC57}" type="presOf" srcId="{89435DF2-6AB1-4937-B003-84AD64B3B4A0}" destId="{E032F035-B251-442A-A75F-6B1E0C4E49B8}" srcOrd="1" destOrd="0" presId="urn:microsoft.com/office/officeart/2005/8/layout/cycle2"/>
    <dgm:cxn modelId="{39D3F7DB-0219-4A32-8EB7-09239EA8BE7C}" type="presOf" srcId="{A99110E2-C54B-4905-8214-14A6CCD81FC8}" destId="{5BA0D8BC-38B0-482D-A4EC-6E7B02EE0EC9}" srcOrd="0" destOrd="0" presId="urn:microsoft.com/office/officeart/2005/8/layout/cycle2"/>
    <dgm:cxn modelId="{6CB1E1FE-7411-42D2-8FCD-E7AB9D4E1597}" type="presOf" srcId="{AB2955AE-1F14-4377-A02A-4CFF6630F3A9}" destId="{E6308C9A-E951-45C6-9D61-C2D677B3126E}" srcOrd="0" destOrd="0" presId="urn:microsoft.com/office/officeart/2005/8/layout/cycle2"/>
    <dgm:cxn modelId="{5F6758D0-D280-4EDD-8EC1-55B0A2247B81}" type="presParOf" srcId="{50291CB4-EEFD-4818-9396-B9F1AA0B9CB0}" destId="{9C5FBF61-E12D-4CE9-AA71-D0E0C6EB49C4}" srcOrd="0" destOrd="0" presId="urn:microsoft.com/office/officeart/2005/8/layout/cycle2"/>
    <dgm:cxn modelId="{7173DBBA-846D-498F-9D8E-3884B108B5A9}" type="presParOf" srcId="{50291CB4-EEFD-4818-9396-B9F1AA0B9CB0}" destId="{7F09B002-EFA0-48E3-B1D7-C460C9267B49}" srcOrd="1" destOrd="0" presId="urn:microsoft.com/office/officeart/2005/8/layout/cycle2"/>
    <dgm:cxn modelId="{5CEB441B-5FDF-49EA-8E63-3C753381954C}" type="presParOf" srcId="{7F09B002-EFA0-48E3-B1D7-C460C9267B49}" destId="{3CEF1FA0-70B4-457F-A0E8-EF0D3A3F682A}" srcOrd="0" destOrd="0" presId="urn:microsoft.com/office/officeart/2005/8/layout/cycle2"/>
    <dgm:cxn modelId="{54EA374D-CB2C-4528-89CD-075A17F6112A}" type="presParOf" srcId="{50291CB4-EEFD-4818-9396-B9F1AA0B9CB0}" destId="{E6308C9A-E951-45C6-9D61-C2D677B3126E}" srcOrd="2" destOrd="0" presId="urn:microsoft.com/office/officeart/2005/8/layout/cycle2"/>
    <dgm:cxn modelId="{28375EC0-3225-4234-9025-CE39C2899563}" type="presParOf" srcId="{50291CB4-EEFD-4818-9396-B9F1AA0B9CB0}" destId="{5BA0D8BC-38B0-482D-A4EC-6E7B02EE0EC9}" srcOrd="3" destOrd="0" presId="urn:microsoft.com/office/officeart/2005/8/layout/cycle2"/>
    <dgm:cxn modelId="{940527BC-7D91-4208-B425-3E910969CB72}" type="presParOf" srcId="{5BA0D8BC-38B0-482D-A4EC-6E7B02EE0EC9}" destId="{88CEB807-AEA2-4F6E-8B46-34162C52E39C}" srcOrd="0" destOrd="0" presId="urn:microsoft.com/office/officeart/2005/8/layout/cycle2"/>
    <dgm:cxn modelId="{529B1395-897E-46AF-BCF7-F9FAFC221A4C}" type="presParOf" srcId="{50291CB4-EEFD-4818-9396-B9F1AA0B9CB0}" destId="{A6D31131-231F-42F9-B6AC-E6CB0023DBAF}" srcOrd="4" destOrd="0" presId="urn:microsoft.com/office/officeart/2005/8/layout/cycle2"/>
    <dgm:cxn modelId="{266FAC5E-93CB-460F-AEFC-0FDCAEB1AD8D}" type="presParOf" srcId="{50291CB4-EEFD-4818-9396-B9F1AA0B9CB0}" destId="{30A2F226-4988-4534-B9C5-7FD76D48C69E}" srcOrd="5" destOrd="0" presId="urn:microsoft.com/office/officeart/2005/8/layout/cycle2"/>
    <dgm:cxn modelId="{53191295-E933-41E7-93A4-DC84A781C92B}" type="presParOf" srcId="{30A2F226-4988-4534-B9C5-7FD76D48C69E}" destId="{E032F035-B251-442A-A75F-6B1E0C4E49B8}" srcOrd="0" destOrd="0" presId="urn:microsoft.com/office/officeart/2005/8/layout/cycle2"/>
    <dgm:cxn modelId="{67F1CED4-063F-4B35-B294-52D8F0F45BF1}" type="presParOf" srcId="{50291CB4-EEFD-4818-9396-B9F1AA0B9CB0}" destId="{5487BE1F-3455-477E-A133-7E39C399E22E}" srcOrd="6" destOrd="0" presId="urn:microsoft.com/office/officeart/2005/8/layout/cycle2"/>
    <dgm:cxn modelId="{BD71F72B-2194-4E8E-9E8A-AF7800650C0D}" type="presParOf" srcId="{50291CB4-EEFD-4818-9396-B9F1AA0B9CB0}" destId="{AA3CE1DD-FB28-4435-8528-966CB778CE99}" srcOrd="7" destOrd="0" presId="urn:microsoft.com/office/officeart/2005/8/layout/cycle2"/>
    <dgm:cxn modelId="{9A2575C3-08F7-4B81-B4EB-79421D0A9D43}" type="presParOf" srcId="{AA3CE1DD-FB28-4435-8528-966CB778CE99}" destId="{2D2C1D65-9A92-4395-97BE-BD615FDEBEEC}" srcOrd="0" destOrd="0" presId="urn:microsoft.com/office/officeart/2005/8/layout/cycle2"/>
    <dgm:cxn modelId="{B4CF3BCE-88AD-4A01-AF61-469966CECCDE}" type="presParOf" srcId="{50291CB4-EEFD-4818-9396-B9F1AA0B9CB0}" destId="{D53EDB5B-DB30-43AC-B209-4FB35231FF03}" srcOrd="8" destOrd="0" presId="urn:microsoft.com/office/officeart/2005/8/layout/cycle2"/>
    <dgm:cxn modelId="{207FCB2F-7A3C-4449-804E-69441BAA6B14}" type="presParOf" srcId="{50291CB4-EEFD-4818-9396-B9F1AA0B9CB0}" destId="{6E3CF1C6-142A-48DD-B582-E50AD79539EB}" srcOrd="9" destOrd="0" presId="urn:microsoft.com/office/officeart/2005/8/layout/cycle2"/>
    <dgm:cxn modelId="{3AE1C3DF-ADF9-4502-993C-DFB33CA4B0DC}" type="presParOf" srcId="{6E3CF1C6-142A-48DD-B582-E50AD79539EB}" destId="{43D6D9C2-19D1-4FC1-9E1C-793FC0610E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3241-C5F9-4582-906C-68A493A3B19F}">
      <dsp:nvSpPr>
        <dsp:cNvPr id="0" name=""/>
        <dsp:cNvSpPr/>
      </dsp:nvSpPr>
      <dsp:spPr>
        <a:xfrm>
          <a:off x="0" y="60494"/>
          <a:ext cx="2989585" cy="1793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First study</a:t>
          </a:r>
        </a:p>
      </dsp:txBody>
      <dsp:txXfrm>
        <a:off x="0" y="60494"/>
        <a:ext cx="2989585" cy="1793751"/>
      </dsp:txXfrm>
    </dsp:sp>
    <dsp:sp modelId="{572465B3-758B-4940-8F39-DF05B376BCE6}">
      <dsp:nvSpPr>
        <dsp:cNvPr id="0" name=""/>
        <dsp:cNvSpPr/>
      </dsp:nvSpPr>
      <dsp:spPr>
        <a:xfrm>
          <a:off x="3289310" y="86145"/>
          <a:ext cx="2989585" cy="1793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Second study</a:t>
          </a:r>
        </a:p>
      </dsp:txBody>
      <dsp:txXfrm>
        <a:off x="3289310" y="86145"/>
        <a:ext cx="2989585" cy="1793751"/>
      </dsp:txXfrm>
    </dsp:sp>
    <dsp:sp modelId="{31DD965D-D774-4841-83C8-02E2E6759FDC}">
      <dsp:nvSpPr>
        <dsp:cNvPr id="0" name=""/>
        <dsp:cNvSpPr/>
      </dsp:nvSpPr>
      <dsp:spPr>
        <a:xfrm>
          <a:off x="1645038" y="2178854"/>
          <a:ext cx="2989585" cy="1793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Both (hidden moderators) </a:t>
          </a:r>
        </a:p>
      </dsp:txBody>
      <dsp:txXfrm>
        <a:off x="1645038" y="2178854"/>
        <a:ext cx="2989585" cy="1793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9F173-9B71-4A70-B1CC-2BBF010130DE}">
      <dsp:nvSpPr>
        <dsp:cNvPr id="0" name=""/>
        <dsp:cNvSpPr/>
      </dsp:nvSpPr>
      <dsp:spPr>
        <a:xfrm>
          <a:off x="1263" y="550883"/>
          <a:ext cx="4929117" cy="2957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Direct 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(exactly the same)</a:t>
          </a:r>
        </a:p>
      </dsp:txBody>
      <dsp:txXfrm>
        <a:off x="1263" y="550883"/>
        <a:ext cx="4929117" cy="2957470"/>
      </dsp:txXfrm>
    </dsp:sp>
    <dsp:sp modelId="{E3034207-5ECE-459F-A12D-7D5A71FE9AAC}">
      <dsp:nvSpPr>
        <dsp:cNvPr id="0" name=""/>
        <dsp:cNvSpPr/>
      </dsp:nvSpPr>
      <dsp:spPr>
        <a:xfrm>
          <a:off x="5423293" y="550883"/>
          <a:ext cx="4929117" cy="2957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Conceptual (different operational </a:t>
          </a:r>
          <a:r>
            <a:rPr lang="en-US" sz="5000" kern="1200" dirty="0" err="1"/>
            <a:t>defs</a:t>
          </a:r>
          <a:r>
            <a:rPr lang="en-US" sz="5000" kern="1200" dirty="0"/>
            <a:t>)</a:t>
          </a:r>
        </a:p>
      </dsp:txBody>
      <dsp:txXfrm>
        <a:off x="5423293" y="550883"/>
        <a:ext cx="4929117" cy="2957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FBF61-E12D-4CE9-AA71-D0E0C6EB49C4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Generate hypothesis</a:t>
          </a:r>
        </a:p>
      </dsp:txBody>
      <dsp:txXfrm>
        <a:off x="3485895" y="239992"/>
        <a:ext cx="1156208" cy="1156208"/>
      </dsp:txXfrm>
    </dsp:sp>
    <dsp:sp modelId="{7F09B002-EFA0-48E3-B1D7-C460C9267B49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42728" y="1329221"/>
        <a:ext cx="305286" cy="331112"/>
      </dsp:txXfrm>
    </dsp:sp>
    <dsp:sp modelId="{E6308C9A-E951-45C6-9D61-C2D677B3126E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Design study</a:t>
          </a:r>
        </a:p>
      </dsp:txBody>
      <dsp:txXfrm>
        <a:off x="5474459" y="1684768"/>
        <a:ext cx="1156208" cy="1156208"/>
      </dsp:txXfrm>
    </dsp:sp>
    <dsp:sp modelId="{5BA0D8BC-38B0-482D-A4EC-6E7B02EE0EC9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544168" y="3192209"/>
        <a:ext cx="305286" cy="331112"/>
      </dsp:txXfrm>
    </dsp:sp>
    <dsp:sp modelId="{A6D31131-231F-42F9-B6AC-E6CB0023DBAF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 data</a:t>
          </a:r>
        </a:p>
      </dsp:txBody>
      <dsp:txXfrm>
        <a:off x="4714895" y="4022465"/>
        <a:ext cx="1156208" cy="1156208"/>
      </dsp:txXfrm>
    </dsp:sp>
    <dsp:sp modelId="{30A2F226-4988-4534-B9C5-7FD76D48C69E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989118" y="4435013"/>
        <a:ext cx="305286" cy="331112"/>
      </dsp:txXfrm>
    </dsp:sp>
    <dsp:sp modelId="{5487BE1F-3455-477E-A133-7E39C399E22E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Analyze and interpret data</a:t>
          </a:r>
        </a:p>
      </dsp:txBody>
      <dsp:txXfrm>
        <a:off x="2256895" y="4022465"/>
        <a:ext cx="1156208" cy="1156208"/>
      </dsp:txXfrm>
    </dsp:sp>
    <dsp:sp modelId="{AA3CE1DD-FB28-4435-8528-966CB778CE99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326604" y="3340121"/>
        <a:ext cx="305286" cy="331112"/>
      </dsp:txXfrm>
    </dsp:sp>
    <dsp:sp modelId="{D53EDB5B-DB30-43AC-B209-4FB35231FF03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Publish findings</a:t>
          </a:r>
        </a:p>
      </dsp:txBody>
      <dsp:txXfrm>
        <a:off x="1497331" y="1684768"/>
        <a:ext cx="1156208" cy="1156208"/>
      </dsp:txXfrm>
    </dsp:sp>
    <dsp:sp modelId="{6E3CF1C6-142A-48DD-B582-E50AD79539EB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54164" y="1420635"/>
        <a:ext cx="305286" cy="331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FBF61-E12D-4CE9-AA71-D0E0C6EB49C4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Generate hypothesis</a:t>
          </a:r>
        </a:p>
      </dsp:txBody>
      <dsp:txXfrm>
        <a:off x="3485895" y="239992"/>
        <a:ext cx="1156208" cy="1156208"/>
      </dsp:txXfrm>
    </dsp:sp>
    <dsp:sp modelId="{7F09B002-EFA0-48E3-B1D7-C460C9267B49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42728" y="1329221"/>
        <a:ext cx="305286" cy="331112"/>
      </dsp:txXfrm>
    </dsp:sp>
    <dsp:sp modelId="{E6308C9A-E951-45C6-9D61-C2D677B3126E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Design study</a:t>
          </a:r>
        </a:p>
      </dsp:txBody>
      <dsp:txXfrm>
        <a:off x="5474459" y="1684768"/>
        <a:ext cx="1156208" cy="1156208"/>
      </dsp:txXfrm>
    </dsp:sp>
    <dsp:sp modelId="{5BA0D8BC-38B0-482D-A4EC-6E7B02EE0EC9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544168" y="3192209"/>
        <a:ext cx="305286" cy="331112"/>
      </dsp:txXfrm>
    </dsp:sp>
    <dsp:sp modelId="{A6D31131-231F-42F9-B6AC-E6CB0023DBAF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 data</a:t>
          </a:r>
        </a:p>
      </dsp:txBody>
      <dsp:txXfrm>
        <a:off x="4714895" y="4022465"/>
        <a:ext cx="1156208" cy="1156208"/>
      </dsp:txXfrm>
    </dsp:sp>
    <dsp:sp modelId="{30A2F226-4988-4534-B9C5-7FD76D48C69E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989118" y="4435013"/>
        <a:ext cx="305286" cy="331112"/>
      </dsp:txXfrm>
    </dsp:sp>
    <dsp:sp modelId="{5487BE1F-3455-477E-A133-7E39C399E22E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Analyze and interpret data</a:t>
          </a:r>
        </a:p>
      </dsp:txBody>
      <dsp:txXfrm>
        <a:off x="2256895" y="4022465"/>
        <a:ext cx="1156208" cy="1156208"/>
      </dsp:txXfrm>
    </dsp:sp>
    <dsp:sp modelId="{AA3CE1DD-FB28-4435-8528-966CB778CE99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326604" y="3340121"/>
        <a:ext cx="305286" cy="331112"/>
      </dsp:txXfrm>
    </dsp:sp>
    <dsp:sp modelId="{D53EDB5B-DB30-43AC-B209-4FB35231FF03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Publish findings</a:t>
          </a:r>
        </a:p>
      </dsp:txBody>
      <dsp:txXfrm>
        <a:off x="1497331" y="1684768"/>
        <a:ext cx="1156208" cy="1156208"/>
      </dsp:txXfrm>
    </dsp:sp>
    <dsp:sp modelId="{6E3CF1C6-142A-48DD-B582-E50AD79539EB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E3DFD0-8058-472B-86ED-68B0320A5AD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B7C74A-C68A-425D-970A-880454554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6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05D587-AED6-40B1-B0D2-2CFF54878D6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90CE55-DEB5-4AB5-A010-13F60F23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3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5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9FE10-BF07-4143-BB6E-0AEC088A73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3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369" indent="-237369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F9A0-F5B2-4AB7-9810-B543A43C1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9FE10-BF07-4143-BB6E-0AEC088A73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E76C-6FE9-44B6-9774-E0ECECDDD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1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E76C-6FE9-44B6-9774-E0ECECDDDB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5BFCC-4B6C-4D7B-B172-1180890BA5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4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25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8392-DAE3-4621-9B88-3E8465965B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25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E76C-6FE9-44B6-9774-E0ECECDDD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4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5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49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3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73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09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4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B5E-4D71-48DC-9C1E-E26F4582A6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7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B5E-4D71-48DC-9C1E-E26F4582A6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7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98392-DAE3-4621-9B88-3E8465965B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5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B5E-4D71-48DC-9C1E-E26F4582A6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F9A0-F5B2-4AB7-9810-B543A43C1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0F9A0-F5B2-4AB7-9810-B543A43C1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4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0CE55-DEB5-4AB5-A010-13F60F235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2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3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32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42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7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3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2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9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62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32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6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44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334D819-9F07-4261-B09B-9E467E5D9002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30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BrianNosek/status/1107627577739481088/photo/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g4_v4JStOU" TargetMode="Externa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ib.com/repeat-after-m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5367" y="1625144"/>
            <a:ext cx="81639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“Replication crisis”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 </a:t>
            </a:r>
            <a:b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Psychology’s Renaissance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07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639" y="1737028"/>
            <a:ext cx="8175503" cy="47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38" y="224746"/>
            <a:ext cx="10353762" cy="970450"/>
          </a:xfrm>
        </p:spPr>
        <p:txBody>
          <a:bodyPr/>
          <a:lstStyle/>
          <a:p>
            <a:r>
              <a:rPr lang="en-US" dirty="0"/>
              <a:t>Scientific method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32000" y="10289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21071" y="169068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HARKing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8754" y="4612341"/>
            <a:ext cx="377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powered designs/small 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017" y="479700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p-hacking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1766" y="2537094"/>
            <a:ext cx="16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Publication bias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0059" y="1690688"/>
            <a:ext cx="198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Lack of replications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9433" y="4427675"/>
            <a:ext cx="19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Selective reporting</a:t>
            </a:r>
          </a:p>
        </p:txBody>
      </p:sp>
    </p:spTree>
    <p:extLst>
      <p:ext uri="{BB962C8B-B14F-4D97-AF65-F5344CB8AC3E}">
        <p14:creationId xmlns:p14="http://schemas.microsoft.com/office/powerpoint/2010/main" val="205161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are these behaviors?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Meta-analysis of surveys of scientists in various fields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233" y="5765202"/>
            <a:ext cx="95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Fanelli</a:t>
            </a:r>
            <a:r>
              <a:rPr lang="en-US" dirty="0"/>
              <a:t>, D. (2009). How many scientists fabricate and falsify research? A systematic review</a:t>
            </a:r>
          </a:p>
          <a:p>
            <a:r>
              <a:rPr lang="en-US" dirty="0"/>
              <a:t>and meta-analysis of survey data. </a:t>
            </a:r>
            <a:r>
              <a:rPr lang="en-US" i="1" dirty="0" err="1"/>
              <a:t>PLoS</a:t>
            </a:r>
            <a:r>
              <a:rPr lang="en-US" i="1" dirty="0"/>
              <a:t> One, 4,</a:t>
            </a:r>
            <a:r>
              <a:rPr lang="en-US" dirty="0"/>
              <a:t> e5738.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38233" y="3297441"/>
          <a:ext cx="8917396" cy="196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62">
                <a:tc>
                  <a:txBody>
                    <a:bodyPr/>
                    <a:lstStyle/>
                    <a:p>
                      <a:r>
                        <a:rPr lang="en-US" dirty="0"/>
                        <a:t>Have seen colleagues doing QRPs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Say they’ve done QRPs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 seen colleagues committing</a:t>
                      </a:r>
                      <a:r>
                        <a:rPr lang="en-US" baseline="0" dirty="0"/>
                        <a:t> fraud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Say they’ve committed</a:t>
                      </a:r>
                      <a:r>
                        <a:rPr lang="en-US" baseline="0" dirty="0"/>
                        <a:t> fraud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77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Psychology looks even worse (depending on who and how you ask)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1669" y="2937349"/>
          <a:ext cx="9308662" cy="183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7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et al., 2012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Fiedler &amp; Schwarz, 2016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Motyl</a:t>
                      </a:r>
                      <a:r>
                        <a:rPr lang="en-US" dirty="0"/>
                        <a:t> et al., 2017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91"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  <a:r>
                        <a:rPr lang="en-US" baseline="0" dirty="0"/>
                        <a:t> QRPs at least 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07">
                <a:tc>
                  <a:txBody>
                    <a:bodyPr/>
                    <a:lstStyle/>
                    <a:p>
                      <a:r>
                        <a:rPr lang="en-US" dirty="0"/>
                        <a:t>Falsified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6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8" y="684245"/>
            <a:ext cx="10353762" cy="97045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14171" y="1456723"/>
          <a:ext cx="1073962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Self-reported Frequency of</a:t>
                      </a:r>
                      <a:r>
                        <a:rPr lang="en-US" baseline="0" dirty="0"/>
                        <a:t> Behavior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Psychology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Economics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 </a:t>
                      </a:r>
                      <a:r>
                        <a:rPr lang="en-US" dirty="0" err="1"/>
                        <a:t>Sci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Effect</a:t>
                      </a:r>
                      <a:r>
                        <a:rPr lang="en-US" baseline="0" dirty="0"/>
                        <a:t> size (</a:t>
                      </a:r>
                      <a:r>
                        <a:rPr lang="en-US" baseline="0" dirty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Not report all measures or 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2.41</a:t>
                      </a:r>
                      <a:r>
                        <a:rPr lang="en-US" sz="1800" baseline="-25000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2.79</a:t>
                      </a:r>
                      <a:r>
                        <a:rPr lang="en-US" sz="1800" baseline="-25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2.26</a:t>
                      </a:r>
                      <a:r>
                        <a:rPr lang="en-US" sz="1800" baseline="-25000" dirty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.026*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Collect data on multiple DVs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Selectively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report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Peeking at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HARK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Not report all IVs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1.44</a:t>
                      </a:r>
                      <a:r>
                        <a:rPr lang="en-US" sz="1800" baseline="-25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1.84</a:t>
                      </a:r>
                      <a:r>
                        <a:rPr lang="en-US" sz="1800" baseline="-25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1.58</a:t>
                      </a:r>
                      <a:r>
                        <a:rPr lang="en-US" sz="1800" baseline="-25000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.029*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Exclude data based on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1.42</a:t>
                      </a:r>
                      <a:r>
                        <a:rPr lang="en-US" sz="1800" baseline="-25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1.75</a:t>
                      </a:r>
                      <a:r>
                        <a:rPr lang="en-US" sz="1800" baseline="-25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1.46</a:t>
                      </a:r>
                      <a:r>
                        <a:rPr lang="en-US" sz="1800" baseline="-25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Round 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Stop collection 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Claim no effect without 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Falsify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.016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9845" y="783770"/>
            <a:ext cx="396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Harton, </a:t>
            </a:r>
            <a:r>
              <a:rPr lang="en-US" dirty="0" err="1"/>
              <a:t>Alacha</a:t>
            </a:r>
            <a:r>
              <a:rPr lang="en-US" dirty="0"/>
              <a:t>, Barton, Meehan, Garner, </a:t>
            </a:r>
            <a:r>
              <a:rPr lang="en-US" dirty="0" err="1"/>
              <a:t>Karuni</a:t>
            </a:r>
            <a:r>
              <a:rPr lang="en-US" dirty="0"/>
              <a:t>, &amp; Reyes, 2020</a:t>
            </a:r>
          </a:p>
        </p:txBody>
      </p:sp>
    </p:spTree>
    <p:extLst>
      <p:ext uri="{BB962C8B-B14F-4D97-AF65-F5344CB8AC3E}">
        <p14:creationId xmlns:p14="http://schemas.microsoft.com/office/powerpoint/2010/main" val="95080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3122021"/>
            <a:ext cx="1920240" cy="25211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Demographic factors:</a:t>
            </a:r>
          </a:p>
          <a:p>
            <a:pPr marL="0" indent="0">
              <a:buNone/>
            </a:pPr>
            <a:r>
              <a:rPr lang="en-US" sz="1400" dirty="0"/>
              <a:t>Gender</a:t>
            </a:r>
          </a:p>
          <a:p>
            <a:pPr marL="0" indent="0">
              <a:buNone/>
            </a:pPr>
            <a:r>
              <a:rPr lang="en-US" sz="1400" dirty="0"/>
              <a:t>Year of PhD</a:t>
            </a:r>
          </a:p>
          <a:p>
            <a:pPr marL="0" indent="0">
              <a:buNone/>
            </a:pPr>
            <a:r>
              <a:rPr lang="en-US" sz="1400" dirty="0"/>
              <a:t>Age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249090" y="1428750"/>
            <a:ext cx="2050869" cy="9405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Likelihood of QRPs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30731" y="3122021"/>
            <a:ext cx="1920240" cy="2521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900" b="1" dirty="0"/>
              <a:t>Institutional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Type of school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79719" y="3122021"/>
            <a:ext cx="1920240" cy="2521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900" b="1" dirty="0"/>
              <a:t>Experience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IRB experience (# protocols)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8707" y="3128551"/>
            <a:ext cx="1920240" cy="25146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2100" b="1" dirty="0"/>
              <a:t>Internal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Anticipated shame 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Perceived harm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Moral judgment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Acceptability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2200" dirty="0"/>
              <a:t>Peer behavior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92787" y="3128551"/>
            <a:ext cx="1920240" cy="25146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900" b="1" dirty="0"/>
              <a:t>External factors: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/>
              <a:t>Moral judgment matters more when sanctions are low (sometimes)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94560" y="2369276"/>
            <a:ext cx="2129246" cy="49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54434" y="2560320"/>
            <a:ext cx="925285" cy="40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2543174"/>
            <a:ext cx="0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628707" y="2468880"/>
            <a:ext cx="960120" cy="49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020595" y="2171700"/>
            <a:ext cx="2732312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54955" y="690464"/>
            <a:ext cx="1474237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Harton, 2019</a:t>
            </a:r>
          </a:p>
        </p:txBody>
      </p:sp>
    </p:spTree>
    <p:extLst>
      <p:ext uri="{BB962C8B-B14F-4D97-AF65-F5344CB8AC3E}">
        <p14:creationId xmlns:p14="http://schemas.microsoft.com/office/powerpoint/2010/main" val="316249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psychology/science improving to fix </a:t>
            </a:r>
            <a:r>
              <a:rPr lang="en-US"/>
              <a:t>these issues?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Pre-registration</a:t>
            </a:r>
          </a:p>
          <a:p>
            <a:r>
              <a:rPr lang="en-US" dirty="0"/>
              <a:t>Open data</a:t>
            </a:r>
          </a:p>
          <a:p>
            <a:r>
              <a:rPr lang="en-US" dirty="0"/>
              <a:t>Open materials</a:t>
            </a:r>
          </a:p>
          <a:p>
            <a:r>
              <a:rPr lang="en-US" dirty="0"/>
              <a:t>Encourage more replication studies</a:t>
            </a:r>
          </a:p>
          <a:p>
            <a:r>
              <a:rPr lang="en-US" dirty="0"/>
              <a:t>Registered reports</a:t>
            </a:r>
          </a:p>
          <a:p>
            <a:r>
              <a:rPr lang="en-US" dirty="0"/>
              <a:t>Use bigger sample sizes</a:t>
            </a:r>
          </a:p>
          <a:p>
            <a:r>
              <a:rPr lang="en-US" dirty="0"/>
              <a:t>Change incentives</a:t>
            </a:r>
          </a:p>
          <a:p>
            <a:r>
              <a:rPr lang="en-US" dirty="0"/>
              <a:t>Open Science Framework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248" y="2162667"/>
            <a:ext cx="40290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9508" y="716848"/>
            <a:ext cx="7017007" cy="5074352"/>
          </a:xfrm>
          <a:prstGeom prst="rect">
            <a:avLst/>
          </a:prstGeom>
        </p:spPr>
      </p:pic>
      <p:sp>
        <p:nvSpPr>
          <p:cNvPr id="6" name="AutoShape 2" descr="https://pbs.twimg.com/media/D18TrxIW0AAeKmG.png"/>
          <p:cNvSpPr>
            <a:spLocks noChangeAspect="1" noChangeArrowheads="1"/>
          </p:cNvSpPr>
          <p:nvPr/>
        </p:nvSpPr>
        <p:spPr bwMode="auto">
          <a:xfrm>
            <a:off x="-852610" y="-4375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3686" y="6201509"/>
            <a:ext cx="754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https://twitter.com/BrianNosek/status/1107627577739481088/photo/1</a:t>
            </a:r>
            <a:r>
              <a:rPr lang="en-US" dirty="0"/>
              <a:t>   (Miguel &amp; </a:t>
            </a:r>
            <a:r>
              <a:rPr lang="en-US" dirty="0" err="1"/>
              <a:t>Paluck</a:t>
            </a:r>
            <a:r>
              <a:rPr lang="en-US" dirty="0"/>
              <a:t> study; rep sample in soc/</a:t>
            </a:r>
            <a:r>
              <a:rPr lang="en-US" dirty="0" err="1"/>
              <a:t>beh</a:t>
            </a:r>
            <a:r>
              <a:rPr lang="en-US" dirty="0"/>
              <a:t> sci)</a:t>
            </a:r>
          </a:p>
        </p:txBody>
      </p:sp>
      <p:sp>
        <p:nvSpPr>
          <p:cNvPr id="8" name="AutoShape 4" descr="https://pbs.twimg.com/media/D18TrxIW0AAeKmG.png"/>
          <p:cNvSpPr>
            <a:spLocks noChangeAspect="1" noChangeArrowheads="1"/>
          </p:cNvSpPr>
          <p:nvPr/>
        </p:nvSpPr>
        <p:spPr bwMode="auto">
          <a:xfrm>
            <a:off x="0" y="-132739"/>
            <a:ext cx="141757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46" y="758889"/>
            <a:ext cx="10353762" cy="97045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37731"/>
              </p:ext>
            </p:extLst>
          </p:nvPr>
        </p:nvGraphicFramePr>
        <p:xfrm>
          <a:off x="415679" y="2728475"/>
          <a:ext cx="107396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Self-reported Frequency of</a:t>
                      </a:r>
                      <a:r>
                        <a:rPr lang="en-US" baseline="0" dirty="0"/>
                        <a:t> Behavior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Psychology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Economics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 </a:t>
                      </a:r>
                      <a:r>
                        <a:rPr lang="en-US" dirty="0" err="1"/>
                        <a:t>Sci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Effect</a:t>
                      </a:r>
                      <a:r>
                        <a:rPr lang="en-US" baseline="0" dirty="0"/>
                        <a:t> size (</a:t>
                      </a:r>
                      <a:r>
                        <a:rPr lang="en-US" baseline="0" dirty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Report effect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3.89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3.35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3.25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.045**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Conduct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a priori power analysis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Made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data public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2.21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3.02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3.31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.117**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Pre-register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1.79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1.36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1.51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.033*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9845" y="783770"/>
            <a:ext cx="396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Harton, </a:t>
            </a:r>
            <a:r>
              <a:rPr lang="en-US" dirty="0" err="1"/>
              <a:t>Alacha</a:t>
            </a:r>
            <a:r>
              <a:rPr lang="en-US" dirty="0"/>
              <a:t>, Barton, Meehan, Garner, </a:t>
            </a:r>
            <a:r>
              <a:rPr lang="en-US" dirty="0" err="1"/>
              <a:t>Karuni</a:t>
            </a:r>
            <a:r>
              <a:rPr lang="en-US" dirty="0"/>
              <a:t>, &amp; Reyes, 2020</a:t>
            </a:r>
          </a:p>
        </p:txBody>
      </p:sp>
    </p:spTree>
    <p:extLst>
      <p:ext uri="{BB962C8B-B14F-4D97-AF65-F5344CB8AC3E}">
        <p14:creationId xmlns:p14="http://schemas.microsoft.com/office/powerpoint/2010/main" val="170297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155206"/>
          </a:xfrm>
        </p:spPr>
        <p:txBody>
          <a:bodyPr/>
          <a:lstStyle/>
          <a:p>
            <a:r>
              <a:rPr lang="en-US" dirty="0"/>
              <a:t>Case Study 1: </a:t>
            </a:r>
            <a:br>
              <a:rPr lang="en-US" dirty="0"/>
            </a:br>
            <a:r>
              <a:rPr lang="en-US" dirty="0"/>
              <a:t>Wearing red makes you look hotter</a:t>
            </a:r>
          </a:p>
        </p:txBody>
      </p:sp>
    </p:spTree>
    <p:extLst>
      <p:ext uri="{BB962C8B-B14F-4D97-AF65-F5344CB8AC3E}">
        <p14:creationId xmlns:p14="http://schemas.microsoft.com/office/powerpoint/2010/main" val="62661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you heard of the replication crisis before? If so, what did you hear? Had you heard of ego depletion?</a:t>
            </a:r>
          </a:p>
          <a:p>
            <a:r>
              <a:rPr lang="en-US" dirty="0"/>
              <a:t>What do you think of the replication crisis? Is it a problem? Explain.</a:t>
            </a:r>
          </a:p>
          <a:p>
            <a:r>
              <a:rPr lang="en-US" dirty="0"/>
              <a:t>What does it mean (for society, knowledge, etc.) if science is sometimes wrong? </a:t>
            </a:r>
          </a:p>
        </p:txBody>
      </p:sp>
    </p:spTree>
    <p:extLst>
      <p:ext uri="{BB962C8B-B14F-4D97-AF65-F5344CB8AC3E}">
        <p14:creationId xmlns:p14="http://schemas.microsoft.com/office/powerpoint/2010/main" val="41741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attractive/pretty do you think this person is? (1-9 scale)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7" y="1747729"/>
            <a:ext cx="4059237" cy="4059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95" y="1764054"/>
            <a:ext cx="4026585" cy="40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0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sp_95_5_1150_fig1a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4" y="790026"/>
            <a:ext cx="6439885" cy="40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199712" y="5093903"/>
            <a:ext cx="889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000" dirty="0">
                <a:latin typeface="Verdana" panose="020B0604030504040204" pitchFamily="34" charset="0"/>
              </a:rPr>
              <a:t>Perceived attractiveness as a function of color in Experiment 1. Confidence intervals (95%) are indicated by vertical lines.</a:t>
            </a:r>
          </a:p>
          <a:p>
            <a:pPr algn="ctr"/>
            <a:endParaRPr lang="en-US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en-US" altLang="en-US" sz="1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51000" y="5994401"/>
            <a:ext cx="889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b="1" dirty="0">
                <a:latin typeface="Georgia" panose="02040502050405020303" pitchFamily="18" charset="0"/>
              </a:rPr>
              <a:t>Elliot, A. J., &amp; </a:t>
            </a:r>
            <a:r>
              <a:rPr lang="en-US" altLang="en-US" sz="1000" b="1" dirty="0" err="1">
                <a:latin typeface="Georgia" panose="02040502050405020303" pitchFamily="18" charset="0"/>
              </a:rPr>
              <a:t>Niesta</a:t>
            </a:r>
            <a:r>
              <a:rPr lang="en-US" altLang="en-US" sz="1000" b="1" dirty="0">
                <a:latin typeface="Georgia" panose="02040502050405020303" pitchFamily="18" charset="0"/>
              </a:rPr>
              <a:t>, D. (2008). Romantic red: Red enhances men's attraction to women. </a:t>
            </a:r>
            <a:r>
              <a:rPr lang="en-US" altLang="en-US" sz="1000" b="1" i="1" dirty="0">
                <a:latin typeface="Georgia" panose="02040502050405020303" pitchFamily="18" charset="0"/>
              </a:rPr>
              <a:t>Journal of Personality and Social Psychology, 95</a:t>
            </a:r>
            <a:r>
              <a:rPr lang="en-US" altLang="en-US" sz="1000" b="1" dirty="0">
                <a:latin typeface="Georgia" panose="02040502050405020303" pitchFamily="18" charset="0"/>
              </a:rPr>
              <a:t>(5), 1150-1164. doi:10.1037/0022-3514.95.5.1150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51000" y="6477000"/>
            <a:ext cx="889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651000" y="6540501"/>
            <a:ext cx="6350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>
                <a:latin typeface="Verdana" panose="020B0604030504040204" pitchFamily="34" charset="0"/>
              </a:rPr>
              <a:t>© 2008 American Psychological Association</a:t>
            </a:r>
          </a:p>
        </p:txBody>
      </p:sp>
      <p:pic>
        <p:nvPicPr>
          <p:cNvPr id="2055" name="Picture 6" descr="pa_logo_slide.t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6540500"/>
            <a:ext cx="10541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16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Gueguen</a:t>
            </a:r>
            <a:r>
              <a:rPr lang="en-US" dirty="0"/>
              <a:t>, 2010—Female hitchhikers wearing red t-shirts are picked up more often by men</a:t>
            </a:r>
          </a:p>
          <a:p>
            <a:r>
              <a:rPr lang="en-US" dirty="0"/>
              <a:t>Kramer &amp; </a:t>
            </a:r>
            <a:r>
              <a:rPr lang="en-US" dirty="0" err="1"/>
              <a:t>Mulgrew</a:t>
            </a:r>
            <a:r>
              <a:rPr lang="en-US" dirty="0"/>
              <a:t>, 2018—men and women wear red (and black) more often on dates on a </a:t>
            </a:r>
            <a:r>
              <a:rPr lang="en-US" dirty="0" err="1"/>
              <a:t>tv</a:t>
            </a:r>
            <a:r>
              <a:rPr lang="en-US" dirty="0"/>
              <a:t> show “First Dates”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Are these direct or conceptual replications? Why does that matter?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Zubrod</a:t>
            </a:r>
            <a:r>
              <a:rPr lang="en-US" dirty="0"/>
              <a:t>, Washburn, Pieper, </a:t>
            </a:r>
            <a:r>
              <a:rPr lang="en-US" dirty="0" err="1"/>
              <a:t>Lewey</a:t>
            </a:r>
            <a:r>
              <a:rPr lang="en-US" dirty="0"/>
              <a:t>, &amp; Harton,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effectLst/>
              </a:rPr>
              <a:t>Figure 1. </a:t>
            </a:r>
            <a:r>
              <a:rPr lang="en-US" dirty="0">
                <a:effectLst/>
              </a:rPr>
              <a:t>Perceived attractiveness as a function of color in our partial replication using the same x- and y-axes as Elliot and </a:t>
            </a:r>
            <a:r>
              <a:rPr lang="en-US" dirty="0" err="1">
                <a:effectLst/>
              </a:rPr>
              <a:t>Niesta</a:t>
            </a:r>
            <a:r>
              <a:rPr lang="en-US" dirty="0">
                <a:effectLst/>
              </a:rPr>
              <a:t> (2008, p. 1153). The vertical lines represent 95 % confidence intervals</a:t>
            </a:r>
          </a:p>
          <a:p>
            <a:endParaRPr lang="en-US" dirty="0"/>
          </a:p>
        </p:txBody>
      </p:sp>
      <p:pic>
        <p:nvPicPr>
          <p:cNvPr id="4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30662" y="3201591"/>
            <a:ext cx="5789338" cy="314379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83323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studies also haven’t always replicated the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Peperkoorn</a:t>
            </a:r>
            <a:r>
              <a:rPr lang="en-US" dirty="0"/>
              <a:t>, Roberts, &amp; </a:t>
            </a:r>
            <a:r>
              <a:rPr lang="en-US" dirty="0" err="1"/>
              <a:t>Pollet</a:t>
            </a:r>
            <a:r>
              <a:rPr lang="en-US" dirty="0"/>
              <a:t>, 2016</a:t>
            </a:r>
          </a:p>
          <a:p>
            <a:pPr lvl="1"/>
            <a:r>
              <a:rPr lang="en-US" dirty="0"/>
              <a:t>3 studies</a:t>
            </a:r>
          </a:p>
          <a:p>
            <a:pPr lvl="1"/>
            <a:r>
              <a:rPr lang="en-US" dirty="0"/>
              <a:t>No effect, including 1 direct replication</a:t>
            </a:r>
          </a:p>
          <a:p>
            <a:r>
              <a:rPr lang="en-US" dirty="0"/>
              <a:t>Lehmann &amp; </a:t>
            </a:r>
            <a:r>
              <a:rPr lang="en-US" dirty="0" err="1"/>
              <a:t>Calin-Jageman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Extremely small effects with direct replication, and in opposite direction for women rating men</a:t>
            </a:r>
          </a:p>
          <a:p>
            <a:r>
              <a:rPr lang="en-US" dirty="0"/>
              <a:t>Meta-analysis by Lehmann, Elliott, &amp; </a:t>
            </a:r>
            <a:r>
              <a:rPr lang="en-US" dirty="0" err="1"/>
              <a:t>Calin-Jageman</a:t>
            </a:r>
            <a:r>
              <a:rPr lang="en-US" dirty="0"/>
              <a:t>, 2018</a:t>
            </a:r>
          </a:p>
          <a:p>
            <a:pPr lvl="1"/>
            <a:r>
              <a:rPr lang="en-US" dirty="0"/>
              <a:t>41 studies</a:t>
            </a:r>
          </a:p>
          <a:p>
            <a:pPr lvl="1"/>
            <a:r>
              <a:rPr lang="en-US" dirty="0"/>
              <a:t>Over 2000 participants</a:t>
            </a:r>
          </a:p>
          <a:p>
            <a:pPr lvl="1"/>
            <a:r>
              <a:rPr lang="en-US" dirty="0"/>
              <a:t>Overall d = .26 (CI .12, .40) for men rating women</a:t>
            </a:r>
          </a:p>
          <a:p>
            <a:pPr lvl="1"/>
            <a:r>
              <a:rPr lang="en-US" dirty="0"/>
              <a:t>Overall d = .13 (CI .01 to .25) for women rating men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66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613951" cy="3842582"/>
          </a:xfrm>
        </p:spPr>
        <p:txBody>
          <a:bodyPr/>
          <a:lstStyle/>
          <a:p>
            <a:r>
              <a:rPr lang="en-US" dirty="0"/>
              <a:t>Case study 2: </a:t>
            </a:r>
            <a:br>
              <a:rPr lang="en-US" dirty="0"/>
            </a:br>
            <a:r>
              <a:rPr lang="en-US" dirty="0"/>
              <a:t>Thinking about older adults makes you slow down</a:t>
            </a:r>
          </a:p>
        </p:txBody>
      </p:sp>
    </p:spTree>
    <p:extLst>
      <p:ext uri="{BB962C8B-B14F-4D97-AF65-F5344CB8AC3E}">
        <p14:creationId xmlns:p14="http://schemas.microsoft.com/office/powerpoint/2010/main" val="281774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Bargh</a:t>
            </a:r>
            <a:r>
              <a:rPr lang="en-US" dirty="0"/>
              <a:t>, Chen, &amp; Burrows, 1996 </a:t>
            </a:r>
            <a:br>
              <a:rPr lang="en-US" dirty="0"/>
            </a:br>
            <a:r>
              <a:rPr lang="en-US" dirty="0"/>
              <a:t>(Study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49" y="2315102"/>
            <a:ext cx="9613861" cy="3599316"/>
          </a:xfrm>
        </p:spPr>
        <p:txBody>
          <a:bodyPr>
            <a:normAutofit/>
          </a:bodyPr>
          <a:lstStyle/>
          <a:p>
            <a:r>
              <a:rPr lang="en-US" dirty="0"/>
              <a:t>When you’re primed with “old people” words, you walk more slowly.</a:t>
            </a:r>
          </a:p>
          <a:p>
            <a:r>
              <a:rPr lang="en-US" i="1" dirty="0"/>
              <a:t>Florida, old, lonely, grey, retired, bingo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36" y="2891745"/>
            <a:ext cx="2247900" cy="2933700"/>
          </a:xfrm>
          <a:prstGeom prst="rect">
            <a:avLst/>
          </a:prstGeom>
        </p:spPr>
      </p:pic>
      <p:sp>
        <p:nvSpPr>
          <p:cNvPr id="6" name="AutoShape 4" descr="Image result for google images old person walking slow"/>
          <p:cNvSpPr>
            <a:spLocks noChangeAspect="1" noChangeArrowheads="1"/>
          </p:cNvSpPr>
          <p:nvPr/>
        </p:nvSpPr>
        <p:spPr bwMode="auto">
          <a:xfrm>
            <a:off x="5641975" y="33131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222375" y="3652153"/>
          <a:ext cx="4724400" cy="302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43890" y="6078922"/>
            <a:ext cx="691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Bargh</a:t>
            </a:r>
            <a:r>
              <a:rPr lang="en-US" sz="1200" dirty="0"/>
              <a:t>, J. A., Chen, M., &amp; Burrows, L. (1996). Automaticity of social behavior: Direct effects of </a:t>
            </a:r>
          </a:p>
          <a:p>
            <a:r>
              <a:rPr lang="en-US" sz="1200" dirty="0"/>
              <a:t>trait construct and stereotype-activation on action</a:t>
            </a:r>
            <a:r>
              <a:rPr lang="en-US" sz="1200" i="1" dirty="0"/>
              <a:t>. Journal of Personality and Social Psychology, </a:t>
            </a:r>
          </a:p>
          <a:p>
            <a:r>
              <a:rPr lang="en-US" sz="1200" i="1" dirty="0"/>
              <a:t>71, </a:t>
            </a:r>
            <a:r>
              <a:rPr lang="en-US" sz="1200" dirty="0"/>
              <a:t>230-244.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2029" y="1795510"/>
            <a:ext cx="520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https://www.youtube.com/watch?v=5g4_v4JStOU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9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Doyen replication,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only get the effects if you tell the experimenter that the person is supposed to walk slowly.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450510" y="3354425"/>
          <a:ext cx="4956912" cy="29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7251" y="5936189"/>
            <a:ext cx="6427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Doyen, S., Klein, O., </a:t>
            </a:r>
            <a:r>
              <a:rPr lang="en-US" sz="1600" dirty="0" err="1"/>
              <a:t>Pichon</a:t>
            </a:r>
            <a:r>
              <a:rPr lang="en-US" sz="1600" dirty="0"/>
              <a:t>, C., &amp; </a:t>
            </a:r>
            <a:r>
              <a:rPr lang="en-US" sz="1600" dirty="0" err="1"/>
              <a:t>Cleeremans</a:t>
            </a:r>
            <a:r>
              <a:rPr lang="en-US" sz="1600" dirty="0"/>
              <a:t>, A (2012). </a:t>
            </a:r>
          </a:p>
          <a:p>
            <a:r>
              <a:rPr lang="en-US" sz="1600" dirty="0"/>
              <a:t>Behavioral priming: It’s all in the mind, but whose mind? </a:t>
            </a:r>
            <a:r>
              <a:rPr lang="en-US" sz="1600" i="1" dirty="0" err="1"/>
              <a:t>PLoS</a:t>
            </a:r>
            <a:r>
              <a:rPr lang="en-US" sz="1600" i="1" dirty="0"/>
              <a:t> One, </a:t>
            </a:r>
          </a:p>
          <a:p>
            <a:r>
              <a:rPr lang="en-US" sz="1600" i="1" dirty="0"/>
              <a:t>7, </a:t>
            </a:r>
            <a:r>
              <a:rPr lang="en-US" sz="1600" dirty="0"/>
              <a:t>e29081.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1264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replications (or not)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Marshmallows and back again</a:t>
            </a:r>
          </a:p>
          <a:p>
            <a:r>
              <a:rPr lang="en-US" dirty="0"/>
              <a:t>Ego depletion</a:t>
            </a:r>
          </a:p>
          <a:p>
            <a:r>
              <a:rPr lang="en-US" dirty="0"/>
              <a:t>Cockroaches</a:t>
            </a:r>
          </a:p>
          <a:p>
            <a:r>
              <a:rPr lang="en-US" dirty="0"/>
              <a:t>Bystander intervention</a:t>
            </a:r>
          </a:p>
          <a:p>
            <a:r>
              <a:rPr lang="en-US" dirty="0"/>
              <a:t>Power posing</a:t>
            </a:r>
          </a:p>
          <a:p>
            <a:r>
              <a:rPr lang="en-US" dirty="0"/>
              <a:t>Stereotype threat</a:t>
            </a:r>
          </a:p>
          <a:p>
            <a:r>
              <a:rPr lang="en-US" dirty="0"/>
              <a:t>Priming</a:t>
            </a:r>
          </a:p>
          <a:p>
            <a:endParaRPr lang="en-US" dirty="0"/>
          </a:p>
        </p:txBody>
      </p:sp>
      <p:pic>
        <p:nvPicPr>
          <p:cNvPr id="2050" name="Picture 2" descr="Famed Marshmallow Test Yields Fresh Surprises: Kids Today Have More  Self-Control, but Test's Predictive Power Hard to Replicate – The 74">
            <a:extLst>
              <a:ext uri="{FF2B5EF4-FFF2-40B4-BE49-F238E27FC236}">
                <a16:creationId xmlns:a16="http://schemas.microsoft.com/office/drawing/2014/main" id="{D01DD48C-1D18-4DDE-9A08-56B89256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1731165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Powergirl pose (14095298381).jpg - Wikimedia Commons">
            <a:extLst>
              <a:ext uri="{FF2B5EF4-FFF2-40B4-BE49-F238E27FC236}">
                <a16:creationId xmlns:a16="http://schemas.microsoft.com/office/drawing/2014/main" id="{C16F4783-370C-442F-8280-5638B016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15" y="276114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 Cheering Fans Help Us Do Better? Let's Ask Some Roaches – Now I Know">
            <a:extLst>
              <a:ext uri="{FF2B5EF4-FFF2-40B4-BE49-F238E27FC236}">
                <a16:creationId xmlns:a16="http://schemas.microsoft.com/office/drawing/2014/main" id="{CDF06208-B7D8-4C9E-A011-9B538911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3" y="3894620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65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7C0D-9A67-4829-A626-F452C47B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 version of this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7490-F21A-496E-AB03-9EFF8BAD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https://thenib.com/repeat-after-me/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8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just a problem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8" y="1720726"/>
            <a:ext cx="10353762" cy="405875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11%-25%</a:t>
            </a:r>
            <a:r>
              <a:rPr lang="en-US" sz="9600" dirty="0"/>
              <a:t> of drug studies replicated in private labs.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59%</a:t>
            </a:r>
            <a:r>
              <a:rPr lang="en-US" sz="9600" dirty="0"/>
              <a:t> of highly cited clinical research studies replicated.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29%</a:t>
            </a:r>
            <a:r>
              <a:rPr lang="en-US" sz="9600" dirty="0"/>
              <a:t> of cancer biology studies.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44%</a:t>
            </a:r>
            <a:r>
              <a:rPr lang="en-US" sz="9600" dirty="0"/>
              <a:t> of associations replicated in genetic studies.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25-63%</a:t>
            </a:r>
            <a:r>
              <a:rPr lang="en-US" sz="9600" dirty="0"/>
              <a:t> of studies replicated in economics (some using the same data!)   </a:t>
            </a:r>
          </a:p>
          <a:p>
            <a:r>
              <a:rPr lang="en-US" sz="9600" dirty="0"/>
              <a:t>Only </a:t>
            </a:r>
            <a:r>
              <a:rPr lang="en-US" sz="9600" dirty="0">
                <a:solidFill>
                  <a:srgbClr val="FFFF00"/>
                </a:solidFill>
              </a:rPr>
              <a:t>39%</a:t>
            </a:r>
            <a:r>
              <a:rPr lang="en-US" sz="9600" dirty="0"/>
              <a:t> subjectively rated as replicated in psychology, and </a:t>
            </a:r>
            <a:r>
              <a:rPr lang="en-US" sz="9600" dirty="0">
                <a:solidFill>
                  <a:srgbClr val="FFFF00"/>
                </a:solidFill>
              </a:rPr>
              <a:t>54%</a:t>
            </a:r>
            <a:r>
              <a:rPr lang="en-US" sz="9600" dirty="0"/>
              <a:t> in the very top journals.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6400" dirty="0"/>
          </a:p>
          <a:p>
            <a:pPr marL="457200" lvl="1" indent="0">
              <a:buNone/>
            </a:pPr>
            <a:r>
              <a:rPr lang="en-US" sz="6400" dirty="0"/>
              <a:t>Prinz, </a:t>
            </a:r>
            <a:r>
              <a:rPr lang="en-US" sz="6400" dirty="0" err="1"/>
              <a:t>Schlange</a:t>
            </a:r>
            <a:r>
              <a:rPr lang="en-US" sz="6400" dirty="0"/>
              <a:t>, &amp; Asadullah, 2011; Begley, &amp; Ellis, 2012; </a:t>
            </a:r>
            <a:r>
              <a:rPr lang="en-US" sz="6400" dirty="0" err="1"/>
              <a:t>Ioanndis</a:t>
            </a:r>
            <a:r>
              <a:rPr lang="en-US" sz="6400" dirty="0"/>
              <a:t>, 2005; </a:t>
            </a:r>
            <a:r>
              <a:rPr lang="en-US" sz="6400" dirty="0" err="1"/>
              <a:t>Lohmueller</a:t>
            </a:r>
            <a:r>
              <a:rPr lang="en-US" sz="6400" dirty="0"/>
              <a:t>, Pearce, Pike, Lander, &amp; Hirschhorn, 2003; Dewald, </a:t>
            </a:r>
            <a:r>
              <a:rPr lang="en-US" sz="6400" dirty="0" err="1"/>
              <a:t>Thursby</a:t>
            </a:r>
            <a:r>
              <a:rPr lang="en-US" sz="6400" dirty="0"/>
              <a:t>, &amp; Anderson, 1986; Chang &amp; Li, 2015; Open Science Collaboration, 2015; Klein et al., 2018; </a:t>
            </a:r>
            <a:r>
              <a:rPr lang="en-US" sz="6600" dirty="0"/>
              <a:t>Errington, </a:t>
            </a:r>
            <a:r>
              <a:rPr lang="en-US" sz="6600" dirty="0" err="1"/>
              <a:t>Iorns</a:t>
            </a:r>
            <a:r>
              <a:rPr lang="en-US" sz="6600" dirty="0"/>
              <a:t>, Gunn, Fraser, Lomax, &amp; </a:t>
            </a:r>
            <a:r>
              <a:rPr lang="en-US" sz="6600" dirty="0" err="1"/>
              <a:t>Nosek</a:t>
            </a:r>
            <a:r>
              <a:rPr lang="en-US" sz="6600" dirty="0"/>
              <a:t>, 2014.</a:t>
            </a:r>
            <a:endParaRPr lang="en-US" sz="6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21602-6BB3-4E48-A1BB-973F899A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88" y="1720726"/>
            <a:ext cx="3339548" cy="15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mean if a study doesn’t replicate?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858DB0-73FC-47C6-B228-28F2C8A0E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596093"/>
              </p:ext>
            </p:extLst>
          </p:nvPr>
        </p:nvGraphicFramePr>
        <p:xfrm>
          <a:off x="2723661" y="1732448"/>
          <a:ext cx="62796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7712A225-38F2-4F57-A533-561CE930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33292" y="5029197"/>
            <a:ext cx="9144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50109FF1-37EE-48D4-8597-68B641089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4338" y="1762773"/>
            <a:ext cx="914400" cy="9144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7F3528F-EC88-4201-9931-740E88302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7568" y="17627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1493-0E56-4988-8C19-E2DADE2D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replication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906E3E-528C-492A-9527-B53CF3998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652516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35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580050"/>
          </a:xfrm>
        </p:spPr>
        <p:txBody>
          <a:bodyPr/>
          <a:lstStyle/>
          <a:p>
            <a:r>
              <a:rPr lang="en-US" dirty="0"/>
              <a:t>Scientific method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10289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78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10" y="2410665"/>
            <a:ext cx="8785260" cy="29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Replication crisis/Credibility crisis/Scientific Renaissance causes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r>
              <a:rPr lang="en-US" dirty="0"/>
              <a:t>Questionable research practices (QRPs) aka researcher degrees of freedom</a:t>
            </a:r>
          </a:p>
          <a:p>
            <a:pPr lvl="1"/>
            <a:r>
              <a:rPr lang="en-US" dirty="0"/>
              <a:t>File drawer problem/publication bias</a:t>
            </a:r>
          </a:p>
          <a:p>
            <a:pPr lvl="1"/>
            <a:r>
              <a:rPr lang="en-US" dirty="0"/>
              <a:t>p-hacking</a:t>
            </a:r>
          </a:p>
          <a:p>
            <a:pPr lvl="1"/>
            <a:r>
              <a:rPr lang="en-US" dirty="0" err="1"/>
              <a:t>HARKing</a:t>
            </a:r>
            <a:endParaRPr lang="en-US" dirty="0"/>
          </a:p>
          <a:p>
            <a:pPr lvl="1"/>
            <a:r>
              <a:rPr lang="en-US" dirty="0"/>
              <a:t>Small sample sizes</a:t>
            </a:r>
          </a:p>
          <a:p>
            <a:r>
              <a:rPr lang="en-US" dirty="0"/>
              <a:t>System pressures and incentives</a:t>
            </a:r>
          </a:p>
          <a:p>
            <a:pPr lvl="1"/>
            <a:r>
              <a:rPr lang="en-US" dirty="0"/>
              <a:t>Fraud</a:t>
            </a:r>
          </a:p>
          <a:p>
            <a:r>
              <a:rPr lang="en-US" dirty="0"/>
              <a:t>Moderator effects</a:t>
            </a:r>
          </a:p>
        </p:txBody>
      </p:sp>
      <p:pic>
        <p:nvPicPr>
          <p:cNvPr id="1026" name="Picture 2" descr="vova434 User Profile | DeviantArt">
            <a:extLst>
              <a:ext uri="{FF2B5EF4-FFF2-40B4-BE49-F238E27FC236}">
                <a16:creationId xmlns:a16="http://schemas.microsoft.com/office/drawing/2014/main" id="{1C318986-0E81-4574-BB02-42CF2761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51" y="2850540"/>
            <a:ext cx="3724641" cy="247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ndrew wakefield image">
            <a:extLst>
              <a:ext uri="{FF2B5EF4-FFF2-40B4-BE49-F238E27FC236}">
                <a16:creationId xmlns:a16="http://schemas.microsoft.com/office/drawing/2014/main" id="{829DB358-FA8F-4630-B404-E00DE283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11" y="4233435"/>
            <a:ext cx="1958975" cy="24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22E05A-D629-4FA7-82B5-43D309D84CBA}"/>
              </a:ext>
            </a:extLst>
          </p:cNvPr>
          <p:cNvSpPr/>
          <p:nvPr/>
        </p:nvSpPr>
        <p:spPr>
          <a:xfrm>
            <a:off x="5153298" y="6095999"/>
            <a:ext cx="853134" cy="4889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Fraud</a:t>
            </a:r>
          </a:p>
        </p:txBody>
      </p:sp>
    </p:spTree>
    <p:extLst>
      <p:ext uri="{BB962C8B-B14F-4D97-AF65-F5344CB8AC3E}">
        <p14:creationId xmlns:p14="http://schemas.microsoft.com/office/powerpoint/2010/main" val="369978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69D2-A807-4B4A-8C56-1B1868E5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coverage contributions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6DA54-A641-46B8-BE5F-CC04C3AA9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 sounds certain (science is cumulative—1 study isn’t enough)</a:t>
            </a:r>
          </a:p>
          <a:p>
            <a:r>
              <a:rPr lang="en-US" dirty="0"/>
              <a:t>Don’t give method details (needed to understand)</a:t>
            </a:r>
          </a:p>
          <a:p>
            <a:r>
              <a:rPr lang="en-US" dirty="0"/>
              <a:t>Overgeneralize (science is probabilistic)</a:t>
            </a:r>
          </a:p>
          <a:p>
            <a:r>
              <a:rPr lang="en-US" dirty="0"/>
              <a:t>Corrections don’t get as much attention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77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0</TotalTime>
  <Words>1346</Words>
  <Application>Microsoft Office PowerPoint</Application>
  <PresentationFormat>Widescreen</PresentationFormat>
  <Paragraphs>282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Calisto MT</vt:lpstr>
      <vt:lpstr>Franklin Gothic Book</vt:lpstr>
      <vt:lpstr>Georgia</vt:lpstr>
      <vt:lpstr>Symbol</vt:lpstr>
      <vt:lpstr>Trebuchet MS</vt:lpstr>
      <vt:lpstr>Verdana</vt:lpstr>
      <vt:lpstr>Wingdings 2</vt:lpstr>
      <vt:lpstr>Slate</vt:lpstr>
      <vt:lpstr>PowerPoint Presentation</vt:lpstr>
      <vt:lpstr>Think-Pair-Share</vt:lpstr>
      <vt:lpstr>Not just a problem in psychology</vt:lpstr>
      <vt:lpstr>What does it mean if a study doesn’t replicate?</vt:lpstr>
      <vt:lpstr>Types of replication</vt:lpstr>
      <vt:lpstr>Scientific method</vt:lpstr>
      <vt:lpstr>The problem? </vt:lpstr>
      <vt:lpstr>Replication crisis/Credibility crisis/Scientific Renaissance causes </vt:lpstr>
      <vt:lpstr>Media coverage contributions </vt:lpstr>
      <vt:lpstr>PowerPoint Presentation</vt:lpstr>
      <vt:lpstr>Scientific method</vt:lpstr>
      <vt:lpstr>How common are these behaviors? </vt:lpstr>
      <vt:lpstr>Psychology looks even worse (depending on who and how you ask)</vt:lpstr>
      <vt:lpstr>PowerPoint Presentation</vt:lpstr>
      <vt:lpstr>PowerPoint Presentation</vt:lpstr>
      <vt:lpstr>How is psychology/science improving to fix these issues? </vt:lpstr>
      <vt:lpstr>PowerPoint Presentation</vt:lpstr>
      <vt:lpstr>PowerPoint Presentation</vt:lpstr>
      <vt:lpstr>Case Study 1:  Wearing red makes you look hotter</vt:lpstr>
      <vt:lpstr>How attractive/pretty do you think this person is? (1-9 scale)</vt:lpstr>
      <vt:lpstr>PowerPoint Presentation</vt:lpstr>
      <vt:lpstr>Romantic red</vt:lpstr>
      <vt:lpstr>Zubrod, Washburn, Pieper, Lewey, &amp; Harton, 2018</vt:lpstr>
      <vt:lpstr>Other studies also haven’t always replicated the finding</vt:lpstr>
      <vt:lpstr>Case study 2:  Thinking about older adults makes you slow down</vt:lpstr>
      <vt:lpstr>Bargh, Chen, &amp; Burrows, 1996  (Study 2)</vt:lpstr>
      <vt:lpstr>Doyen replication, 2012</vt:lpstr>
      <vt:lpstr>Other replications (or not)</vt:lpstr>
      <vt:lpstr>Graphic version of this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2024-02-02T21:12:12Z</dcterms:created>
  <dcterms:modified xsi:type="dcterms:W3CDTF">2024-02-02T21:12:24Z</dcterms:modified>
</cp:coreProperties>
</file>